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7" r:id="rId4"/>
    <p:sldId id="363" r:id="rId5"/>
    <p:sldId id="269" r:id="rId6"/>
    <p:sldId id="268" r:id="rId7"/>
    <p:sldId id="271" r:id="rId8"/>
    <p:sldId id="312" r:id="rId9"/>
    <p:sldId id="300" r:id="rId10"/>
    <p:sldId id="354" r:id="rId11"/>
    <p:sldId id="355" r:id="rId12"/>
    <p:sldId id="358" r:id="rId13"/>
    <p:sldId id="359" r:id="rId14"/>
    <p:sldId id="353" r:id="rId15"/>
    <p:sldId id="360" r:id="rId16"/>
    <p:sldId id="344" r:id="rId17"/>
    <p:sldId id="380" r:id="rId18"/>
    <p:sldId id="379" r:id="rId19"/>
    <p:sldId id="378" r:id="rId20"/>
    <p:sldId id="262" r:id="rId21"/>
    <p:sldId id="266" r:id="rId22"/>
    <p:sldId id="265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 not Change!!" id="{4BCAE069-AC2B-4394-9BDA-F3413E35DF79}">
          <p14:sldIdLst>
            <p14:sldId id="256"/>
            <p14:sldId id="257"/>
          </p14:sldIdLst>
        </p14:section>
        <p14:section name="Change as you like" id="{BE12395C-12F2-4E1A-AA04-6601202A2CE8}">
          <p14:sldIdLst>
            <p14:sldId id="277"/>
            <p14:sldId id="363"/>
            <p14:sldId id="269"/>
            <p14:sldId id="268"/>
            <p14:sldId id="271"/>
            <p14:sldId id="312"/>
            <p14:sldId id="300"/>
            <p14:sldId id="354"/>
            <p14:sldId id="355"/>
            <p14:sldId id="358"/>
            <p14:sldId id="359"/>
            <p14:sldId id="353"/>
            <p14:sldId id="360"/>
            <p14:sldId id="344"/>
            <p14:sldId id="380"/>
            <p14:sldId id="379"/>
            <p14:sldId id="378"/>
            <p14:sldId id="262"/>
          </p14:sldIdLst>
        </p14:section>
        <p14:section name="Do not change" id="{046E695D-450C-4147-A64D-231470798B88}">
          <p14:sldIdLst>
            <p14:sldId id="266"/>
          </p14:sldIdLst>
        </p14:section>
        <p14:section name="Change if you want" id="{EFF6C2BE-7068-49B1-8773-79591CB0E7CE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DCE8"/>
    <a:srgbClr val="41D8E6"/>
    <a:srgbClr val="192433"/>
    <a:srgbClr val="A3C9E0"/>
    <a:srgbClr val="263857"/>
    <a:srgbClr val="FFFFFF"/>
    <a:srgbClr val="A8E6FA"/>
    <a:srgbClr val="96C1DC"/>
    <a:srgbClr val="E7E7E7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D4325-812E-4475-A83B-51074A595508}" v="33" dt="2024-10-10T14:54:20.157"/>
    <p1510:client id="{6ED5BA13-8424-4A32-984E-9A16EFB36B60}" v="47" dt="2024-10-09T13:47:22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91" autoAdjust="0"/>
  </p:normalViewPr>
  <p:slideViewPr>
    <p:cSldViewPr snapToGrid="0">
      <p:cViewPr varScale="1">
        <p:scale>
          <a:sx n="170" d="100"/>
          <a:sy n="170" d="100"/>
        </p:scale>
        <p:origin x="3276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Ritter" userId="f6ad3c3a-3be2-4d4b-8475-a5326fc1b0ca" providerId="ADAL" clId="{6ED5BA13-8424-4A32-984E-9A16EFB36B60}"/>
    <pc:docChg chg="custSel modSld">
      <pc:chgData name="Christian Ritter" userId="f6ad3c3a-3be2-4d4b-8475-a5326fc1b0ca" providerId="ADAL" clId="{6ED5BA13-8424-4A32-984E-9A16EFB36B60}" dt="2024-10-09T13:48:40.678" v="76" actId="14861"/>
      <pc:docMkLst>
        <pc:docMk/>
      </pc:docMkLst>
      <pc:sldChg chg="addSp delSp modSp mod">
        <pc:chgData name="Christian Ritter" userId="f6ad3c3a-3be2-4d4b-8475-a5326fc1b0ca" providerId="ADAL" clId="{6ED5BA13-8424-4A32-984E-9A16EFB36B60}" dt="2024-10-09T13:48:40.678" v="76" actId="14861"/>
        <pc:sldMkLst>
          <pc:docMk/>
          <pc:sldMk cId="1483834583" sldId="266"/>
        </pc:sldMkLst>
        <pc:picChg chg="del mod">
          <ac:chgData name="Christian Ritter" userId="f6ad3c3a-3be2-4d4b-8475-a5326fc1b0ca" providerId="ADAL" clId="{6ED5BA13-8424-4A32-984E-9A16EFB36B60}" dt="2024-10-09T13:47:12.167" v="62" actId="478"/>
          <ac:picMkLst>
            <pc:docMk/>
            <pc:sldMk cId="1483834583" sldId="266"/>
            <ac:picMk id="12" creationId="{F4790E00-A72F-312B-45A1-03AE0AFBEA35}"/>
          </ac:picMkLst>
        </pc:picChg>
        <pc:picChg chg="add mod">
          <ac:chgData name="Christian Ritter" userId="f6ad3c3a-3be2-4d4b-8475-a5326fc1b0ca" providerId="ADAL" clId="{6ED5BA13-8424-4A32-984E-9A16EFB36B60}" dt="2024-10-09T13:48:40.678" v="76" actId="14861"/>
          <ac:picMkLst>
            <pc:docMk/>
            <pc:sldMk cId="1483834583" sldId="266"/>
            <ac:picMk id="14" creationId="{2D198BC7-C3DF-E1AA-B9E3-3D060ACE2D32}"/>
          </ac:picMkLst>
        </pc:picChg>
      </pc:sldChg>
    </pc:docChg>
  </pc:docChgLst>
  <pc:docChgLst>
    <pc:chgData name="Christian Ritter" userId="600488d8dbabb138" providerId="Windows Live" clId="Web-{149D4325-812E-4475-A83B-51074A595508}"/>
    <pc:docChg chg="modSld">
      <pc:chgData name="Christian Ritter" userId="600488d8dbabb138" providerId="Windows Live" clId="Web-{149D4325-812E-4475-A83B-51074A595508}" dt="2024-10-10T14:54:20.157" v="23"/>
      <pc:docMkLst>
        <pc:docMk/>
      </pc:docMkLst>
      <pc:sldChg chg="modSp">
        <pc:chgData name="Christian Ritter" userId="600488d8dbabb138" providerId="Windows Live" clId="Web-{149D4325-812E-4475-A83B-51074A595508}" dt="2024-10-10T14:52:33.356" v="2" actId="1076"/>
        <pc:sldMkLst>
          <pc:docMk/>
          <pc:sldMk cId="1436281231" sldId="257"/>
        </pc:sldMkLst>
        <pc:spChg chg="mod">
          <ac:chgData name="Christian Ritter" userId="600488d8dbabb138" providerId="Windows Live" clId="Web-{149D4325-812E-4475-A83B-51074A595508}" dt="2024-10-10T14:52:33.356" v="2" actId="1076"/>
          <ac:spMkLst>
            <pc:docMk/>
            <pc:sldMk cId="1436281231" sldId="257"/>
            <ac:spMk id="6" creationId="{219679E6-147C-7834-F67E-AD85388DC2E7}"/>
          </ac:spMkLst>
        </pc:spChg>
      </pc:sldChg>
      <pc:sldChg chg="addSp delSp">
        <pc:chgData name="Christian Ritter" userId="600488d8dbabb138" providerId="Windows Live" clId="Web-{149D4325-812E-4475-A83B-51074A595508}" dt="2024-10-10T14:53:49.937" v="15"/>
        <pc:sldMkLst>
          <pc:docMk/>
          <pc:sldMk cId="1243894290" sldId="262"/>
        </pc:sldMkLst>
        <pc:spChg chg="del">
          <ac:chgData name="Christian Ritter" userId="600488d8dbabb138" providerId="Windows Live" clId="Web-{149D4325-812E-4475-A83B-51074A595508}" dt="2024-10-10T14:53:48.484" v="14"/>
          <ac:spMkLst>
            <pc:docMk/>
            <pc:sldMk cId="1243894290" sldId="262"/>
            <ac:spMk id="6" creationId="{27EC62B0-A005-2988-7C8D-3261F8FBEB38}"/>
          </ac:spMkLst>
        </pc:spChg>
        <pc:spChg chg="add">
          <ac:chgData name="Christian Ritter" userId="600488d8dbabb138" providerId="Windows Live" clId="Web-{149D4325-812E-4475-A83B-51074A595508}" dt="2024-10-10T14:53:49.937" v="15"/>
          <ac:spMkLst>
            <pc:docMk/>
            <pc:sldMk cId="1243894290" sldId="262"/>
            <ac:spMk id="9" creationId="{2D5CB921-6990-E1EE-C231-EEDB57AB839A}"/>
          </ac:spMkLst>
        </pc:spChg>
      </pc:sldChg>
      <pc:sldChg chg="modSp">
        <pc:chgData name="Christian Ritter" userId="600488d8dbabb138" providerId="Windows Live" clId="Web-{149D4325-812E-4475-A83B-51074A595508}" dt="2024-10-10T14:52:44.263" v="5" actId="1076"/>
        <pc:sldMkLst>
          <pc:docMk/>
          <pc:sldMk cId="3518918543" sldId="263"/>
        </pc:sldMkLst>
        <pc:spChg chg="mod">
          <ac:chgData name="Christian Ritter" userId="600488d8dbabb138" providerId="Windows Live" clId="Web-{149D4325-812E-4475-A83B-51074A595508}" dt="2024-10-10T14:52:44.263" v="5" actId="1076"/>
          <ac:spMkLst>
            <pc:docMk/>
            <pc:sldMk cId="3518918543" sldId="263"/>
            <ac:spMk id="7" creationId="{70B4D598-2189-7F0F-C758-5A77CFCCD682}"/>
          </ac:spMkLst>
        </pc:spChg>
      </pc:sldChg>
      <pc:sldChg chg="modSp">
        <pc:chgData name="Christian Ritter" userId="600488d8dbabb138" providerId="Windows Live" clId="Web-{149D4325-812E-4475-A83B-51074A595508}" dt="2024-10-10T14:53:21.983" v="13" actId="1076"/>
        <pc:sldMkLst>
          <pc:docMk/>
          <pc:sldMk cId="1608874287" sldId="264"/>
        </pc:sldMkLst>
        <pc:spChg chg="mod">
          <ac:chgData name="Christian Ritter" userId="600488d8dbabb138" providerId="Windows Live" clId="Web-{149D4325-812E-4475-A83B-51074A595508}" dt="2024-10-10T14:53:21.983" v="13" actId="1076"/>
          <ac:spMkLst>
            <pc:docMk/>
            <pc:sldMk cId="1608874287" sldId="264"/>
            <ac:spMk id="7" creationId="{70B4D598-2189-7F0F-C758-5A77CFCCD682}"/>
          </ac:spMkLst>
        </pc:spChg>
        <pc:grpChg chg="mod">
          <ac:chgData name="Christian Ritter" userId="600488d8dbabb138" providerId="Windows Live" clId="Web-{149D4325-812E-4475-A83B-51074A595508}" dt="2024-10-10T14:53:15.233" v="12" actId="1076"/>
          <ac:grpSpMkLst>
            <pc:docMk/>
            <pc:sldMk cId="1608874287" sldId="264"/>
            <ac:grpSpMk id="8" creationId="{D3AD12B6-36B4-2539-79A1-7E554473ABB8}"/>
          </ac:grpSpMkLst>
        </pc:grpChg>
      </pc:sldChg>
      <pc:sldChg chg="addSp delSp modSp">
        <pc:chgData name="Christian Ritter" userId="600488d8dbabb138" providerId="Windows Live" clId="Web-{149D4325-812E-4475-A83B-51074A595508}" dt="2024-10-10T14:54:20.157" v="23"/>
        <pc:sldMkLst>
          <pc:docMk/>
          <pc:sldMk cId="372060718" sldId="265"/>
        </pc:sldMkLst>
        <pc:spChg chg="add">
          <ac:chgData name="Christian Ritter" userId="600488d8dbabb138" providerId="Windows Live" clId="Web-{149D4325-812E-4475-A83B-51074A595508}" dt="2024-10-10T14:54:20.157" v="23"/>
          <ac:spMkLst>
            <pc:docMk/>
            <pc:sldMk cId="372060718" sldId="265"/>
            <ac:spMk id="3" creationId="{CC7FDD6F-A8DE-1C95-0964-B21D747158A2}"/>
          </ac:spMkLst>
        </pc:spChg>
        <pc:spChg chg="del mod">
          <ac:chgData name="Christian Ritter" userId="600488d8dbabb138" providerId="Windows Live" clId="Web-{149D4325-812E-4475-A83B-51074A595508}" dt="2024-10-10T14:54:18.891" v="22"/>
          <ac:spMkLst>
            <pc:docMk/>
            <pc:sldMk cId="372060718" sldId="265"/>
            <ac:spMk id="7" creationId="{70B4D598-2189-7F0F-C758-5A77CFCCD682}"/>
          </ac:spMkLst>
        </pc:spChg>
      </pc:sldChg>
      <pc:sldChg chg="addSp delSp">
        <pc:chgData name="Christian Ritter" userId="600488d8dbabb138" providerId="Windows Live" clId="Web-{149D4325-812E-4475-A83B-51074A595508}" dt="2024-10-10T14:53:58.625" v="17"/>
        <pc:sldMkLst>
          <pc:docMk/>
          <pc:sldMk cId="1483834583" sldId="266"/>
        </pc:sldMkLst>
        <pc:spChg chg="del">
          <ac:chgData name="Christian Ritter" userId="600488d8dbabb138" providerId="Windows Live" clId="Web-{149D4325-812E-4475-A83B-51074A595508}" dt="2024-10-10T14:53:57.485" v="16"/>
          <ac:spMkLst>
            <pc:docMk/>
            <pc:sldMk cId="1483834583" sldId="266"/>
            <ac:spMk id="7" creationId="{70B4D598-2189-7F0F-C758-5A77CFCCD682}"/>
          </ac:spMkLst>
        </pc:spChg>
        <pc:spChg chg="add">
          <ac:chgData name="Christian Ritter" userId="600488d8dbabb138" providerId="Windows Live" clId="Web-{149D4325-812E-4475-A83B-51074A595508}" dt="2024-10-10T14:53:58.625" v="17"/>
          <ac:spMkLst>
            <pc:docMk/>
            <pc:sldMk cId="1483834583" sldId="266"/>
            <ac:spMk id="11" creationId="{D34D751D-EFC3-B8BF-FB02-BEE571D0E2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661F2-62A6-4892-971B-92A4E8E52DAC}" type="datetimeFigureOut">
              <a:rPr lang="en-DE" smtClean="0"/>
              <a:t>02/12/2024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67A65-B2E9-48C5-AD6A-C60F83CAADE6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4061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7A65-B2E9-48C5-AD6A-C60F83CAADE6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07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CFE1A-B354-CFDA-7861-E3CAC267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17D5D1-D832-F22F-389A-DF1C75A89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791EC9-237D-D895-E4D6-4F3741E8A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30C586-8D3A-8F27-7B1E-2C91293CA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7A65-B2E9-48C5-AD6A-C60F83CAADE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056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7A65-B2E9-48C5-AD6A-C60F83CAADE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9723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We’ll treat the Write-</a:t>
            </a:r>
            <a:r>
              <a:rPr lang="en-GB" dirty="0" err="1"/>
              <a:t>Awtrix</a:t>
            </a:r>
            <a:r>
              <a:rPr lang="en-GB" dirty="0"/>
              <a:t> cmdlet later under the agenda point “Output”</a:t>
            </a:r>
          </a:p>
          <a:p>
            <a:endParaRPr lang="en-GB" dirty="0"/>
          </a:p>
          <a:p>
            <a:r>
              <a:rPr lang="en-GB" dirty="0"/>
              <a:t>@The End: Is this </a:t>
            </a:r>
            <a:r>
              <a:rPr lang="en-GB" dirty="0" err="1"/>
              <a:t>christmassy</a:t>
            </a:r>
            <a:r>
              <a:rPr lang="en-GB" dirty="0"/>
              <a:t> enough? Probably not…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7A65-B2E9-48C5-AD6A-C60F83CAADE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0956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7A65-B2E9-48C5-AD6A-C60F83CAADE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162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</a:t>
            </a:r>
            <a:r>
              <a:rPr lang="en" dirty="0"/>
              <a:t>indicate</a:t>
            </a:r>
            <a:r>
              <a:rPr lang="en-GB" dirty="0"/>
              <a:t>d earlier there’s a built in explorer alike webpage, where we can manage the files, stored on device</a:t>
            </a:r>
          </a:p>
          <a:p>
            <a:r>
              <a:rPr lang="en-GB" dirty="0"/>
              <a:t>But we’re </a:t>
            </a:r>
            <a:r>
              <a:rPr lang="en-GB" dirty="0" err="1"/>
              <a:t>Powershellistas</a:t>
            </a:r>
            <a:r>
              <a:rPr lang="en-GB" dirty="0"/>
              <a:t>, so we want to explore the filesystem by </a:t>
            </a:r>
            <a:r>
              <a:rPr lang="en-GB" dirty="0" err="1"/>
              <a:t>Powershell</a:t>
            </a:r>
            <a:r>
              <a:rPr lang="en-GB" dirty="0"/>
              <a:t> and that’s quite easy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7A65-B2E9-48C5-AD6A-C60F83CAADE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063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7A65-B2E9-48C5-AD6A-C60F83CAADE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2649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7A65-B2E9-48C5-AD6A-C60F83CAADE6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482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47F7-1C1C-8623-0D39-652CC2384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34144-B014-1D7A-5866-8C6745B1C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149B4-AEAF-68BD-126E-4B2A0B64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79F42-CCDC-C2CA-2780-5267D287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91DA2-F416-5593-46B5-F0BC5FF1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0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2639-D25A-8526-1284-8EDA830A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557E-6C10-DB59-5A8F-E3F07F889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6D144-6BB4-4913-8D44-18B57548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CA87F-0B83-ACBE-DC31-C2BEEB4C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CA63E-5739-050B-F2C5-0ECB644A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8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0EEB60-754F-2113-34E3-5ED2EC7FD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3DFB6-4B56-748A-539E-DE55DE6BC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3643-A0E3-8F83-01AC-DC683E9C2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5B806-FFE8-2B7D-CE17-2B9D150C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480C0-95EB-50B0-7138-5AA354B1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6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5F2B-52E9-46BA-7C4D-CF62F8C1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2691E-577A-C7B1-BE95-126121ECA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A1380-F048-F2C7-1C62-5D089940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BB144-B91A-06DD-B31C-7904F476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5DB81-9B3A-05BD-0E80-2B3EE6F4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FF85-42EB-9F9D-7EC1-1C1531E3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034CA-912D-F79D-DB6C-0A59D078E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3A92E-47B2-B198-134A-B3B31C83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1A648-BD73-ED41-714E-D7C921C1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34E9-6AD8-DF41-8AAC-4B4EA0AF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2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DEF4-03BF-6479-B3C2-2DBFF64E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A688-8AB1-E047-2C38-7C8EB2FC2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9E56F-0801-C979-6EAC-94F2C47E6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FEA83-026D-392F-A3CA-8ABA4B92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CE511-7D26-3C1D-5A1A-A7B71239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4AD9B-63EA-3991-F003-ECF49F99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9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74A6-B9A3-9C12-3AE3-E60891EC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4D46D-A2E6-7B95-E96A-C5D5BA694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015C8-C40F-2275-AC8B-E28684025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8C24CE-E427-E2E5-5E8F-5D4A763AF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D00C7-BAF1-871F-6C72-80F7A16D7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3583F9-4946-9698-4136-D7E5EEEF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B59A8-2EE8-0668-3EB5-5FA57D9F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91ED1-928F-B35B-86DC-E1D56979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3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1B9C1-E9AA-3A0A-A7CE-2DDFFEA4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AA870-C516-8A04-FBF1-AAEB6281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E0313-1312-D5BB-4443-4DAAA025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DB986-8BE6-04CF-0587-2C22639D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4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C20E1-7321-047C-70BD-71758D67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F7F03-00B9-7B25-8393-F8A60C0B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1761D-FF3E-E175-0263-F4DB0DD8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5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E2A7-C7E5-474E-1F1F-58BBD864F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A5A3-E1FA-CAEC-42A1-CD49C4C7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2596E-B48B-14DB-C7AC-A9BA0A89C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6DF3B-1BF6-CFF1-A6A8-55699633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1372C-1A75-42EC-5A25-3CEB2321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191AC-4322-4E36-E9A6-F9AB3F78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9306-67D2-143F-DDDD-878EA3364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FD873-AC31-8739-06B6-987A2FC0A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93ACF-C6CF-52F6-45E6-919DAF49E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24420-56C0-03B6-4B7C-9557750D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04B8A-15DD-6E35-B78C-2B03C5DB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AF85D-398B-E3F2-09B4-556D997B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6C5C8-75C8-86C8-DBAE-3EA7BCCA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B3B16-1DE5-E91A-1BB5-C403E3D79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F9FFC-9216-8F2E-8D2F-113133E03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25254-FF3A-4035-A89D-F18DF83EAF6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5F2B3-9B74-5155-1550-EE392AC88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8F3BB-8596-7A03-CCF0-E9E7AF131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6A677-99C8-4838-91C1-1485C3CE3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.png"/><Relationship Id="rId7" Type="http://schemas.openxmlformats.org/officeDocument/2006/relationships/image" Target="../media/image3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fif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hyperlink" Target="https://discord.gg/cyBCpd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hyperlink" Target="https://github.com/Blueforcer/awtrix3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github.com/Flittermelint/PSAwtrix3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banner with a building and snowflakes&#10;&#10;Description automatically generated">
            <a:extLst>
              <a:ext uri="{FF2B5EF4-FFF2-40B4-BE49-F238E27FC236}">
                <a16:creationId xmlns:a16="http://schemas.microsoft.com/office/drawing/2014/main" id="{B78101EF-739C-E58A-88A1-81C673A34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6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8F6AC-5D20-4D72-14A7-61A334336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7015499" cy="85226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3600" dirty="0">
                <a:latin typeface="Cascadia Code" panose="020B0609020000020004" pitchFamily="49" charset="0"/>
                <a:cs typeface="Cascadia Code" panose="020B0609020000020004" pitchFamily="49" charset="0"/>
              </a:rPr>
              <a:t>PSAwtrix3</a:t>
            </a:r>
            <a:br>
              <a:rPr lang="en-US" sz="3600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3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Powershell</a:t>
            </a:r>
            <a:r>
              <a:rPr lang="en-US" sz="3600" dirty="0">
                <a:latin typeface="Cascadia Code" panose="020B0609020000020004" pitchFamily="49" charset="0"/>
                <a:cs typeface="Cascadia Code" panose="020B0609020000020004" pitchFamily="49" charset="0"/>
              </a:rPr>
              <a:t> goes Matrix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2C0D2-F92F-4331-DA30-2F2BA8019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5056" y="5746071"/>
            <a:ext cx="4114801" cy="852260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Frank Lindenblatt</a:t>
            </a:r>
          </a:p>
          <a:p>
            <a:pPr algn="r"/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@Flittermelint   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A78703-2710-00BD-3F0D-6586EE88E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35" y="6172201"/>
            <a:ext cx="342009" cy="3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12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AA196-A418-BB10-637B-45E2A98E6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099CFDF-B34C-86A5-E483-CAC9C29B6523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032397B8-813B-81C9-228C-EF6A006D7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B7B4D6FB-319A-5100-62A8-C2FF2D3F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7A670D3E-DCCC-1A7A-E02F-AC1B25AD5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4385E7-4E5F-5D10-0084-B1DA99FB3CDD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88FED9-FC3B-6334-822B-6ED73228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Apps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DE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24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Custom</a:t>
            </a:r>
            <a:endParaRPr lang="LID4096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ED3DA-5447-55C7-6013-D4AA70E42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comparable to smartphone apps</a:t>
            </a:r>
          </a:p>
          <a:p>
            <a:r>
              <a:rPr lang="en-GB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logic 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(doesn’t contain code)</a:t>
            </a:r>
          </a:p>
          <a:p>
            <a:r>
              <a:rPr lang="en-GB" sz="2400" b="1" dirty="0">
                <a:solidFill>
                  <a:srgbClr val="FF000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Can’t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be “installed” on the device</a:t>
            </a:r>
          </a:p>
          <a:p>
            <a:pPr marL="0" indent="0">
              <a:buNone/>
            </a:pPr>
            <a:endParaRPr lang="en-GB" sz="18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DE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Well</a:t>
            </a:r>
            <a:r>
              <a:rPr lang="en-GB" sz="2400" b="1" dirty="0">
                <a:solidFill>
                  <a:srgbClr val="FF000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, but what ARE </a:t>
            </a:r>
            <a:r>
              <a:rPr lang="en-GB" sz="2400" b="1" dirty="0" err="1">
                <a:solidFill>
                  <a:srgbClr val="FF000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CustomApps</a:t>
            </a:r>
            <a:r>
              <a:rPr lang="en-GB" sz="2400" b="1" dirty="0">
                <a:solidFill>
                  <a:srgbClr val="FF000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?</a:t>
            </a:r>
          </a:p>
          <a:p>
            <a:pPr marL="0" indent="0">
              <a:buNone/>
            </a:pPr>
            <a:endParaRPr lang="en-GB" sz="18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58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4510A-F653-5D7D-2571-BCFEEAA9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0D6476-712B-3E18-D894-F7B9B87B39A9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CB97D4C0-923D-4CFE-F052-F1DFF5344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9745D1DE-CA24-C782-96C8-C91A2C382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FCCABCC4-0612-AC16-627E-676091E1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AC5456-F382-CCFC-4DA6-C759997EDB21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05016A-867E-A45B-8AB6-1E136CC1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Apps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DE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24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Custom</a:t>
            </a:r>
            <a:endParaRPr lang="LID4096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11219-A426-4385-8FBC-3FD1D5491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• </a:t>
            </a:r>
            <a:r>
              <a:rPr lang="en-GB" sz="2400" b="1" dirty="0">
                <a:solidFill>
                  <a:srgbClr val="00B05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updatable 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text messages and/or images</a:t>
            </a:r>
          </a:p>
          <a:p>
            <a:pPr marL="0" indent="0">
              <a:buNone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DE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 </a:t>
            </a: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updating</a:t>
            </a:r>
            <a:r>
              <a:rPr lang="en-GB" sz="1400" b="1" dirty="0">
                <a:solidFill>
                  <a:srgbClr val="00B05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GB" sz="1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let them behave like “apps” or maybe better spoken like “dynamic pages”</a:t>
            </a:r>
          </a:p>
          <a:p>
            <a:pPr marL="0" indent="0">
              <a:buNone/>
            </a:pPr>
            <a:r>
              <a:rPr lang="en-GB" sz="1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  </a:t>
            </a:r>
            <a:r>
              <a:rPr lang="en-DE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will automatically be removed if not being updated within a specified timespan</a:t>
            </a:r>
          </a:p>
          <a:p>
            <a:pPr marL="0" indent="0">
              <a:buNone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DE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or will become </a:t>
            </a:r>
            <a:r>
              <a:rPr lang="en-GB" sz="1400" b="1" dirty="0">
                <a:solidFill>
                  <a:srgbClr val="FF000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[</a:t>
            </a:r>
            <a:r>
              <a:rPr lang="en-GB" sz="1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stale</a:t>
            </a:r>
            <a:r>
              <a:rPr lang="en-GB" sz="1400" b="1" dirty="0">
                <a:solidFill>
                  <a:srgbClr val="FF000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]</a:t>
            </a:r>
            <a:r>
              <a:rPr lang="en-GB" sz="1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       if not being updated within a specified timespan</a:t>
            </a:r>
          </a:p>
          <a:p>
            <a:pPr marL="0" indent="0">
              <a:buNone/>
            </a:pPr>
            <a:endParaRPr lang="en-GB" sz="1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DE" sz="2400" b="1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• </a:t>
            </a:r>
            <a:r>
              <a:rPr lang="en-GB" sz="2400" b="1" dirty="0">
                <a:solidFill>
                  <a:srgbClr val="00B05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displayed </a:t>
            </a:r>
            <a:r>
              <a:rPr lang="en-GB" sz="2400" b="1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repeatedly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during the “</a:t>
            </a:r>
            <a:r>
              <a:rPr lang="en-GB" sz="24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AppLoop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”</a:t>
            </a:r>
          </a:p>
          <a:p>
            <a:pPr marL="0" indent="0">
              <a:buNone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DE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THE difference to a “simple” notification,</a:t>
            </a:r>
            <a:br>
              <a:rPr lang="en-GB" sz="1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</a:br>
            <a:r>
              <a:rPr lang="en-GB" sz="16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    </a:t>
            </a:r>
            <a:r>
              <a:rPr lang="en-GB" sz="1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which behaves like a crumpled note, in comparison to a Rolodex</a:t>
            </a:r>
          </a:p>
          <a:p>
            <a:pPr marL="0" indent="0">
              <a:buNone/>
            </a:pPr>
            <a:endParaRPr lang="en-GB" sz="1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DE" sz="2400" b="1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⮚ </a:t>
            </a:r>
            <a:r>
              <a:rPr lang="en-GB" sz="2400" b="1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Okay, so h</a:t>
            </a:r>
            <a:r>
              <a:rPr lang="en-GB" sz="2400" b="1" dirty="0">
                <a:solidFill>
                  <a:srgbClr val="00B05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ow can we create </a:t>
            </a:r>
            <a:r>
              <a:rPr lang="en-GB" sz="2400" b="1" dirty="0" err="1">
                <a:solidFill>
                  <a:srgbClr val="00B05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CustomApps</a:t>
            </a:r>
            <a:r>
              <a:rPr lang="en-GB" sz="2400" b="1" dirty="0">
                <a:solidFill>
                  <a:srgbClr val="00B05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8201286-D3B4-958D-2396-5577DF5D9FFA}"/>
              </a:ext>
            </a:extLst>
          </p:cNvPr>
          <p:cNvGrpSpPr/>
          <p:nvPr/>
        </p:nvGrpSpPr>
        <p:grpSpPr>
          <a:xfrm>
            <a:off x="8949946" y="3712956"/>
            <a:ext cx="3007114" cy="2346605"/>
            <a:chOff x="8949946" y="3712956"/>
            <a:chExt cx="3007114" cy="234660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66E8286-E02C-F982-B072-217D3D6FD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61914" y="4886370"/>
              <a:ext cx="1395146" cy="1173191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74B4E345-7176-8448-3014-22B1DD77E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9946" y="3712956"/>
              <a:ext cx="1611968" cy="1960541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736F0B-1FFB-43D1-1B72-B3A5964A8841}"/>
                </a:ext>
              </a:extLst>
            </p:cNvPr>
            <p:cNvSpPr txBox="1"/>
            <p:nvPr/>
          </p:nvSpPr>
          <p:spPr>
            <a:xfrm>
              <a:off x="9921455" y="514436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vs</a:t>
              </a:r>
              <a:endParaRPr lang="en-DE" sz="24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71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4D4C-EB76-9E2E-998A-8FB15AD3A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EE5EBA-6B26-FA4E-F001-94108BD21118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EF0BDF4F-9D2A-9906-F558-47CF37BC7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869B5731-65DD-8E16-5608-C661F606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0291B0AB-4103-61A7-6F10-A3F441433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541143-962E-F45F-E47F-A5F494A1C3AF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150242-2303-A77B-E0B6-49AE3E9C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Apps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DE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24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Custom</a:t>
            </a:r>
            <a:endParaRPr lang="LID4096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E7846DC-E09A-4E2D-35E0-678621418D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1226150" cy="1179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B05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It’s quite simple to create </a:t>
            </a:r>
            <a:r>
              <a:rPr lang="en-GB" sz="2400" b="1" dirty="0" err="1">
                <a:solidFill>
                  <a:srgbClr val="00B05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CustomApps</a:t>
            </a:r>
            <a:r>
              <a:rPr lang="en-GB" sz="2400" b="1" dirty="0">
                <a:solidFill>
                  <a:srgbClr val="00B050"/>
                </a:solidFill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…</a:t>
            </a:r>
          </a:p>
          <a:p>
            <a:pPr marL="0" indent="0">
              <a:buNone/>
            </a:pPr>
            <a:endParaRPr lang="en-GB" sz="1800" b="1" u="sng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800" b="1" u="sng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Write-</a:t>
            </a:r>
            <a:r>
              <a:rPr lang="en-GB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-Icon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 err="1">
                <a:solidFill>
                  <a:srgbClr val="8A2BE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xmas_tree_blink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-Text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GB" sz="1800" dirty="0" err="1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PSSatKa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-Rainbow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GB" sz="1800" dirty="0" err="1">
                <a:solidFill>
                  <a:srgbClr val="000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CustomApp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GB" sz="1800" dirty="0" err="1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PSSatKa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endParaRPr lang="en-DE" dirty="0"/>
          </a:p>
        </p:txBody>
      </p:sp>
      <p:pic>
        <p:nvPicPr>
          <p:cNvPr id="11" name="AwtrixCustomApp">
            <a:hlinkClick r:id="" action="ppaction://media"/>
            <a:extLst>
              <a:ext uri="{FF2B5EF4-FFF2-40B4-BE49-F238E27FC236}">
                <a16:creationId xmlns:a16="http://schemas.microsoft.com/office/drawing/2014/main" id="{2DC9997F-076F-3633-BD85-71DCB509D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24400" y="3429000"/>
            <a:ext cx="4973254" cy="28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6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81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E0878-C130-E82E-D9F8-C185E76C2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566BC0-09C1-7268-92BC-440C79D0A7A7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26758EB5-752E-2940-0145-3A44D3709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AFB355A9-1ED8-F463-6362-18C6260E4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BFDA3D69-E03B-1436-0F1D-8F63E168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565E6F-A756-49D0-9402-DAFA32808366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7CD1E9-EC35-64A4-11E2-3CFEFE51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Notifications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DE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Samples</a:t>
            </a:r>
            <a:endParaRPr lang="en-GB" sz="18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D8D6D91-CEF3-3D64-9275-FDB20CFB343A}"/>
              </a:ext>
            </a:extLst>
          </p:cNvPr>
          <p:cNvGrpSpPr/>
          <p:nvPr/>
        </p:nvGrpSpPr>
        <p:grpSpPr>
          <a:xfrm>
            <a:off x="836594" y="1803503"/>
            <a:ext cx="10517773" cy="431143"/>
            <a:chOff x="836594" y="1803503"/>
            <a:chExt cx="10517773" cy="431143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FBC2CD9-B67B-DFEB-C43D-22497D5DEDFB}"/>
                </a:ext>
              </a:extLst>
            </p:cNvPr>
            <p:cNvSpPr txBox="1"/>
            <p:nvPr/>
          </p:nvSpPr>
          <p:spPr>
            <a:xfrm>
              <a:off x="836594" y="1825625"/>
              <a:ext cx="74452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b="1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&gt;</a:t>
              </a:r>
              <a:r>
                <a:rPr lang="en-GB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Write-</a:t>
              </a:r>
              <a:r>
                <a:rPr lang="en-GB" sz="1800" dirty="0" err="1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Awtrix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-Text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8B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"#PSSATKA"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-Rainbow</a:t>
              </a:r>
              <a:endPara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12" name="Grafik 11" descr="Ein Bild, das Farbigkeit, Quadrat, Screenshot enthält.&#10;&#10;Automatisch generierte Beschreibung">
              <a:extLst>
                <a:ext uri="{FF2B5EF4-FFF2-40B4-BE49-F238E27FC236}">
                  <a16:creationId xmlns:a16="http://schemas.microsoft.com/office/drawing/2014/main" id="{D2439EE7-FFDC-73AE-9663-34A1EA2D3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897" y="1803503"/>
              <a:ext cx="1744470" cy="431143"/>
            </a:xfrm>
            <a:prstGeom prst="rect">
              <a:avLst/>
            </a:prstGeom>
          </p:spPr>
        </p:pic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EF57427E-1378-A8F8-E25E-D8134B0281F8}"/>
              </a:ext>
            </a:extLst>
          </p:cNvPr>
          <p:cNvSpPr txBox="1"/>
          <p:nvPr/>
        </p:nvSpPr>
        <p:spPr>
          <a:xfrm>
            <a:off x="834988" y="5625198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Out-</a:t>
            </a:r>
            <a:r>
              <a:rPr lang="en-GB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-Text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 err="1">
                <a:solidFill>
                  <a:srgbClr val="8A2BE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-Melody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GB" sz="1800" dirty="0" err="1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ATeam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# Play “</a:t>
            </a:r>
            <a:r>
              <a:rPr lang="en-GB" sz="1800" dirty="0" err="1">
                <a:solidFill>
                  <a:srgbClr val="0064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ATeam</a:t>
            </a:r>
            <a:r>
              <a:rPr lang="en-GB" sz="1800" dirty="0">
                <a:solidFill>
                  <a:srgbClr val="0064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theme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7A18FCB-1E68-974C-4418-B459EFAE32B9}"/>
              </a:ext>
            </a:extLst>
          </p:cNvPr>
          <p:cNvGrpSpPr/>
          <p:nvPr/>
        </p:nvGrpSpPr>
        <p:grpSpPr>
          <a:xfrm>
            <a:off x="836594" y="2294699"/>
            <a:ext cx="10518009" cy="429161"/>
            <a:chOff x="836594" y="2294699"/>
            <a:chExt cx="10518009" cy="429161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FF1F25C-35A8-95D9-9C1C-CF5DA567B6C0}"/>
                </a:ext>
              </a:extLst>
            </p:cNvPr>
            <p:cNvSpPr txBox="1"/>
            <p:nvPr/>
          </p:nvSpPr>
          <p:spPr>
            <a:xfrm>
              <a:off x="836594" y="2354528"/>
              <a:ext cx="8802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&gt;</a:t>
              </a:r>
              <a:r>
                <a:rPr lang="en-GB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Write-</a:t>
              </a:r>
              <a:r>
                <a:rPr lang="en-GB" sz="1800" dirty="0" err="1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Awtrix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-Icon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8B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"8x8/Alert2"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-Text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8B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"On Air"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-Background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8A2BE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Red</a:t>
              </a:r>
              <a:endParaRPr lang="en-GB" sz="1800" dirty="0">
                <a:solidFill>
                  <a:srgbClr val="00008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16" name="Grafik 15" descr="Ein Bild, das Muster, Farbigkeit, Quadrat, Reihe enthält.&#10;&#10;Automatisch generierte Beschreibung">
              <a:extLst>
                <a:ext uri="{FF2B5EF4-FFF2-40B4-BE49-F238E27FC236}">
                  <a16:creationId xmlns:a16="http://schemas.microsoft.com/office/drawing/2014/main" id="{D667F1D1-C16B-A249-7261-6BF0E616A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152" y="2294699"/>
              <a:ext cx="1736451" cy="429161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22545E-B274-6967-1CA9-2BF182C1D336}"/>
              </a:ext>
            </a:extLst>
          </p:cNvPr>
          <p:cNvGrpSpPr/>
          <p:nvPr/>
        </p:nvGrpSpPr>
        <p:grpSpPr>
          <a:xfrm>
            <a:off x="836594" y="2848877"/>
            <a:ext cx="10517206" cy="431003"/>
            <a:chOff x="836594" y="2848877"/>
            <a:chExt cx="10517206" cy="43100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8E7043B-884C-B2DA-93A8-BC645A5B1A1E}"/>
                </a:ext>
              </a:extLst>
            </p:cNvPr>
            <p:cNvSpPr txBox="1"/>
            <p:nvPr/>
          </p:nvSpPr>
          <p:spPr>
            <a:xfrm>
              <a:off x="836594" y="2858797"/>
              <a:ext cx="5892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&gt;</a:t>
              </a:r>
              <a:r>
                <a:rPr lang="en-GB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Write-</a:t>
              </a:r>
              <a:r>
                <a:rPr lang="en-GB" sz="1800" dirty="0" err="1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Awtrix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-Icon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8A2BE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32x8/</a:t>
              </a:r>
              <a:r>
                <a:rPr lang="en-GB" sz="1800" dirty="0" err="1">
                  <a:solidFill>
                    <a:srgbClr val="8A2BE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PSAwtrix.Movie</a:t>
              </a:r>
              <a:r>
                <a:rPr lang="en-GB" sz="1800" dirty="0">
                  <a:solidFill>
                    <a:srgbClr val="8A2BE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endParaRPr lang="en-DE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19" name="Grafik 18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917433FD-C5EE-351A-4778-3DF93F73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897" y="2848877"/>
              <a:ext cx="1743903" cy="431003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FBFBE97-1FBA-AF95-3F59-5038B279C4DA}"/>
              </a:ext>
            </a:extLst>
          </p:cNvPr>
          <p:cNvGrpSpPr/>
          <p:nvPr/>
        </p:nvGrpSpPr>
        <p:grpSpPr>
          <a:xfrm>
            <a:off x="834988" y="3382116"/>
            <a:ext cx="10472381" cy="2031325"/>
            <a:chOff x="834988" y="3382116"/>
            <a:chExt cx="10472381" cy="2031325"/>
          </a:xfrm>
        </p:grpSpPr>
        <p:pic>
          <p:nvPicPr>
            <p:cNvPr id="21" name="Grafik 20" descr="Ein Bild, das Farbigkeit, Quadrat, Reihe, Screenshot enthält.&#10;&#10;Automatisch generierte Beschreibung">
              <a:extLst>
                <a:ext uri="{FF2B5EF4-FFF2-40B4-BE49-F238E27FC236}">
                  <a16:creationId xmlns:a16="http://schemas.microsoft.com/office/drawing/2014/main" id="{B7B6F02A-7ECE-E3D9-5A11-A7C3078E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736" y="3985387"/>
              <a:ext cx="4486633" cy="1108865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62146A5-5A75-2928-EFC2-8EA02BD6B58F}"/>
                </a:ext>
              </a:extLst>
            </p:cNvPr>
            <p:cNvSpPr txBox="1"/>
            <p:nvPr/>
          </p:nvSpPr>
          <p:spPr>
            <a:xfrm>
              <a:off x="834988" y="3382116"/>
              <a:ext cx="5436104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&gt;</a:t>
              </a:r>
              <a:r>
                <a:rPr lang="en-GB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Write-</a:t>
              </a:r>
              <a:r>
                <a:rPr lang="en-GB" sz="1800" dirty="0" err="1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Awtrix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-Draw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@(</a:t>
              </a:r>
            </a:p>
            <a:p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  </a:t>
              </a:r>
              <a:r>
                <a:rPr lang="en-GB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Circle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28</a:t>
              </a:r>
              <a:r>
                <a:rPr lang="en-GB" sz="1800" dirty="0">
                  <a:solidFill>
                    <a:srgbClr val="696969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,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   </a:t>
              </a:r>
              <a:r>
                <a:rPr lang="en-GB" sz="1800" dirty="0">
                  <a:solidFill>
                    <a:srgbClr val="8A2BE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red 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-Fill</a:t>
              </a:r>
              <a:endPara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  </a:t>
              </a:r>
              <a:r>
                <a:rPr lang="en-GB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Rectangle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20</a:t>
              </a:r>
              <a:r>
                <a:rPr lang="en-GB" sz="1800" dirty="0">
                  <a:solidFill>
                    <a:srgbClr val="696969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,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r>
                <a:rPr lang="en-GB" sz="1800" dirty="0">
                  <a:solidFill>
                    <a:srgbClr val="696969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,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 </a:t>
              </a:r>
              <a:r>
                <a:rPr lang="en-GB" sz="1800" dirty="0">
                  <a:solidFill>
                    <a:srgbClr val="8A2BE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Blue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-Fill</a:t>
              </a:r>
              <a:endPara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  </a:t>
              </a:r>
              <a:r>
                <a:rPr lang="en-GB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Text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   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0</a:t>
              </a:r>
              <a:r>
                <a:rPr lang="en-GB" sz="1800" dirty="0">
                  <a:solidFill>
                    <a:srgbClr val="696969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,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0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8B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"Hello"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8A2BE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Lime</a:t>
              </a:r>
              <a:endPara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GB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  Pixel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 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31</a:t>
              </a:r>
              <a:r>
                <a:rPr lang="en-GB" sz="1800" dirty="0">
                  <a:solidFill>
                    <a:srgbClr val="696969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,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0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solidFill>
                    <a:srgbClr val="0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-</a:t>
              </a:r>
              <a:r>
                <a:rPr lang="en-GB" sz="1800" dirty="0" err="1">
                  <a:solidFill>
                    <a:srgbClr val="0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Color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GB" sz="1800" dirty="0">
                  <a:solidFill>
                    <a:srgbClr val="8A2BE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Aqua</a:t>
              </a:r>
              <a:endPara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  </a:t>
              </a:r>
              <a:r>
                <a:rPr lang="en-GB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Line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   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0</a:t>
              </a:r>
              <a:r>
                <a:rPr lang="en-GB" sz="1800" dirty="0">
                  <a:solidFill>
                    <a:srgbClr val="696969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,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7</a:t>
              </a:r>
              <a:r>
                <a:rPr lang="en-GB" sz="1800" dirty="0">
                  <a:solidFill>
                    <a:srgbClr val="696969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,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18</a:t>
              </a:r>
              <a:r>
                <a:rPr lang="en-GB" sz="1800" dirty="0">
                  <a:solidFill>
                    <a:srgbClr val="696969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,</a:t>
              </a:r>
              <a:r>
                <a:rPr lang="en-GB" sz="1800" dirty="0">
                  <a:solidFill>
                    <a:srgbClr val="800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7</a:t>
              </a:r>
              <a:r>
                <a:rPr lang="en-GB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  </a:t>
              </a:r>
              <a:r>
                <a:rPr lang="en-GB" sz="1800" dirty="0">
                  <a:solidFill>
                    <a:srgbClr val="8A2BE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Yellow</a:t>
              </a:r>
              <a:endPara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DE" sz="1800" dirty="0">
                  <a:solidFill>
                    <a:prstClr val="black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) </a:t>
              </a:r>
              <a:endParaRPr lang="en-DE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1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A6B2-8C93-40DB-4D8A-A7C17A5BB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6CEDF8A-C760-BD06-926F-DECFC7CDB3AE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7E30A407-576B-4136-C449-C44AE1BAF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199B8832-4E39-8694-81FB-01A82D20B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58D61221-7027-2DF5-629E-25A6F6A6E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238367-50F4-7D58-F997-AC0D123FDF45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919BEE-4B4A-C1A1-0E61-66C704C8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Notifications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DE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Parameters</a:t>
            </a:r>
            <a:endParaRPr lang="en-GB" sz="2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DD4F4C8-DBED-AEBF-CAC0-313A5B2E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67E3D3-658C-44B9-8396-1E6846A21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58" y="1825625"/>
            <a:ext cx="10826970" cy="425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3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602C3-04E2-A70A-0500-8CDDCA8B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9200482-16CC-BCC2-D40D-85AD10785AB4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07068034-1740-2C26-DC00-D17E2CB61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A820F8C7-E1CD-9ADA-F908-D2079991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8B4EE3B3-742E-A1E9-78AE-8CF3CE3B6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F3E3B0-BFF0-9103-DBC3-803D6E7F63B7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C65DCF-7CF4-3369-264C-2851AAF0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Notifications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DE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Converters</a:t>
            </a:r>
            <a:endParaRPr lang="en-GB" sz="18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2217A53-B589-D9D0-DB21-2F7A9679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F93D3F-CDF2-D786-C7C1-0D46F0B25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52" y="1825625"/>
            <a:ext cx="10992583" cy="42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6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2316C-B104-A280-E381-285F1F4FD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70AA03-29B8-4BAB-C4C9-6AF15CA315CB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F6450E51-BAD3-CBC5-30D5-59D0C0FB0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7FF302D7-707B-25F3-9DFF-0C0D336A3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2B473200-C4D8-C5E1-CBF0-061DB727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67ED08-378B-A5FB-4AFE-02630C5DF636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522C62-DAEB-5E51-7A8C-8FEE5859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Filesystem</a:t>
            </a:r>
            <a:endParaRPr lang="en-GB" sz="18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626A7-1CC0-ED73-547E-747DB7DA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Get-</a:t>
            </a:r>
            <a:r>
              <a:rPr lang="en-GB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AwtrixChildItem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-Path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"/"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-Recurse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|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ForEach</a:t>
            </a:r>
            <a:r>
              <a:rPr lang="en-GB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-Object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8A2BE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A93B8F-2F31-66F4-FC58-EF9CCD2F2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996" y="2286234"/>
            <a:ext cx="2419688" cy="435353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E76E61C-EAFE-E890-30CB-21C2E55AF456}"/>
              </a:ext>
            </a:extLst>
          </p:cNvPr>
          <p:cNvGrpSpPr/>
          <p:nvPr/>
        </p:nvGrpSpPr>
        <p:grpSpPr>
          <a:xfrm>
            <a:off x="836594" y="1819481"/>
            <a:ext cx="5974713" cy="3693319"/>
            <a:chOff x="1247775" y="2809875"/>
            <a:chExt cx="5974713" cy="3693319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47BCE5A-5B73-FFF8-41F7-2AE08DF52622}"/>
                </a:ext>
              </a:extLst>
            </p:cNvPr>
            <p:cNvSpPr txBox="1"/>
            <p:nvPr/>
          </p:nvSpPr>
          <p:spPr>
            <a:xfrm>
              <a:off x="1247775" y="2809875"/>
              <a:ext cx="5974713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endParaRPr lang="en-GB" sz="1800" dirty="0">
                <a:solidFill>
                  <a:srgbClr val="8A2BE2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0" indent="0"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type size  name</a:t>
              </a:r>
            </a:p>
            <a:p>
              <a:pPr marL="0" indent="0"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GB" sz="18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dir</a:t>
              </a: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0     /ICONS</a:t>
              </a:r>
            </a:p>
            <a:p>
              <a:pPr marL="0" indent="0"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GB" sz="18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dir</a:t>
              </a: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0     /ICONS/32x8</a:t>
              </a:r>
            </a:p>
            <a:p>
              <a:pPr marL="0" indent="0"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file 120   /ICONS/32x8/PSAwtrix.Fixed.gif</a:t>
              </a:r>
            </a:p>
            <a:p>
              <a:pPr marL="0" indent="0"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file 946   /ICONS/32x8/PSAwtrix.Movie.gif</a:t>
              </a:r>
            </a:p>
            <a:p>
              <a:pPr marL="0" indent="0"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GB" sz="18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dir</a:t>
              </a: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0     /ICONS/8x8</a:t>
              </a:r>
            </a:p>
            <a:p>
              <a:pPr marL="0" indent="0"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file 177   /ICONS/8x8/Alert1.gif</a:t>
              </a:r>
            </a:p>
            <a:p>
              <a:pPr marL="0" indent="0"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GB" sz="18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dir</a:t>
              </a: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0     /MELODIES</a:t>
              </a:r>
            </a:p>
            <a:p>
              <a:pPr marL="0" indent="0"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file 101   /MELODIES/ATeam.txt</a:t>
              </a:r>
            </a:p>
            <a:p>
              <a:pPr marL="0" indent="0"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GB" sz="18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dir</a:t>
              </a: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0     /PALETTES</a:t>
              </a:r>
            </a:p>
            <a:p>
              <a:pPr marL="0" indent="0"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file 11609 /</a:t>
              </a:r>
              <a:r>
                <a:rPr lang="en-GB" sz="18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DoNotTouch.json</a:t>
              </a:r>
              <a:endParaRPr lang="en-GB" sz="18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endParaRPr lang="en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4674114-1CC2-4E23-4699-43BCDEC69DCF}"/>
                </a:ext>
              </a:extLst>
            </p:cNvPr>
            <p:cNvSpPr txBox="1"/>
            <p:nvPr/>
          </p:nvSpPr>
          <p:spPr>
            <a:xfrm>
              <a:off x="1383982" y="3115731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____ ____  ____</a:t>
              </a:r>
              <a:endParaRPr lang="en-DE" dirty="0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4F10C328-CB6C-79CC-C22C-BDB74F55C17F}"/>
              </a:ext>
            </a:extLst>
          </p:cNvPr>
          <p:cNvSpPr txBox="1"/>
          <p:nvPr/>
        </p:nvSpPr>
        <p:spPr>
          <a:xfrm>
            <a:off x="1806829" y="5641593"/>
            <a:ext cx="435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0" i="0" dirty="0">
                <a:solidFill>
                  <a:srgbClr val="20212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😴</a:t>
            </a:r>
            <a:r>
              <a:rPr lang="en-GB" sz="1600" b="0" i="0" dirty="0">
                <a:solidFill>
                  <a:srgbClr val="20212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My dream: wrap filesystem into</a:t>
            </a:r>
          </a:p>
          <a:p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   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an “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:” provider</a:t>
            </a:r>
            <a:endParaRPr lang="en-DE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0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D7D19-5C07-551E-AC1E-8F5E5F63A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C3CFEE7-8F6F-999B-37FC-33664F64D37C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936A541B-6383-79C3-A300-1FAC0A579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368B4725-E9E3-986B-A52F-0492A7455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C8D89974-373F-393D-32C9-DDE65F33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953284-0562-C29F-5978-57865D731558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607C16-883C-5194-B15A-CF1AC3A0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Miscellaneous</a:t>
            </a:r>
            <a:endParaRPr lang="en-GB" sz="18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7370452-ACB9-0460-A594-A7A081274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684" y="2554666"/>
            <a:ext cx="1195011" cy="3874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F3E5991-9227-1F97-658F-6E2E7F4CF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572" y="3286589"/>
            <a:ext cx="1186123" cy="384579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71F9FAB-8350-11D7-D101-CCE663CB707E}"/>
              </a:ext>
            </a:extLst>
          </p:cNvPr>
          <p:cNvGrpSpPr/>
          <p:nvPr/>
        </p:nvGrpSpPr>
        <p:grpSpPr>
          <a:xfrm>
            <a:off x="6014204" y="2542468"/>
            <a:ext cx="1790891" cy="384579"/>
            <a:chOff x="6014204" y="2542468"/>
            <a:chExt cx="1790891" cy="3845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20AE9D9-FC05-2098-2376-80541599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8972" y="2542468"/>
              <a:ext cx="1186123" cy="384579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78D1CAA6-19B3-8ED1-5140-2A9C7CC148BE}"/>
                </a:ext>
              </a:extLst>
            </p:cNvPr>
            <p:cNvSpPr txBox="1"/>
            <p:nvPr/>
          </p:nvSpPr>
          <p:spPr>
            <a:xfrm>
              <a:off x="6014204" y="2557715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i="0" dirty="0">
                  <a:solidFill>
                    <a:srgbClr val="202122"/>
                  </a:solidFill>
                  <a:effectLst/>
                  <a:latin typeface="Cascadia Code" panose="020B0609020000020004" pitchFamily="49" charset="0"/>
                  <a:cs typeface="Cascadia Code" panose="020B0609020000020004" pitchFamily="49" charset="0"/>
                </a:rPr>
                <a:t>⇨</a:t>
              </a:r>
              <a:endParaRPr lang="en-DE" dirty="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1287FCB-18E6-5CA6-A363-C286C748DD7E}"/>
              </a:ext>
            </a:extLst>
          </p:cNvPr>
          <p:cNvGrpSpPr/>
          <p:nvPr/>
        </p:nvGrpSpPr>
        <p:grpSpPr>
          <a:xfrm>
            <a:off x="6014204" y="3286589"/>
            <a:ext cx="1790891" cy="409616"/>
            <a:chOff x="6014204" y="3286589"/>
            <a:chExt cx="1790891" cy="409616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6B3E940-46BC-D6D4-824D-D5B3EFD7C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0084" y="3286589"/>
              <a:ext cx="1195011" cy="387461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52E316A-FFD4-CB55-3CFC-6C765AD55046}"/>
                </a:ext>
              </a:extLst>
            </p:cNvPr>
            <p:cNvSpPr txBox="1"/>
            <p:nvPr/>
          </p:nvSpPr>
          <p:spPr>
            <a:xfrm>
              <a:off x="6014204" y="332687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i="0" dirty="0">
                  <a:solidFill>
                    <a:srgbClr val="202122"/>
                  </a:solidFill>
                  <a:effectLst/>
                  <a:latin typeface="Cascadia Code" panose="020B0609020000020004" pitchFamily="49" charset="0"/>
                  <a:cs typeface="Cascadia Code" panose="020B0609020000020004" pitchFamily="49" charset="0"/>
                </a:rPr>
                <a:t>⇨</a:t>
              </a:r>
              <a:endParaRPr lang="en-DE" dirty="0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870B78B6-8B17-23D4-4D24-144B10D11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701" y="4052094"/>
            <a:ext cx="1193827" cy="38707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AAD812B-56E2-7582-5DB5-BAE8B4BB13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2702" y="4826248"/>
            <a:ext cx="1193826" cy="38707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47F6A64-7B5A-A698-4477-4822C621B5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2701" y="5485343"/>
            <a:ext cx="1193826" cy="3870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472BC02-7194-D57C-FC59-801328F0AF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2700" y="4439171"/>
            <a:ext cx="1193827" cy="3870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F6309AE-2A86-C1FA-9B79-D3F558B621D3}"/>
              </a:ext>
            </a:extLst>
          </p:cNvPr>
          <p:cNvSpPr txBox="1"/>
          <p:nvPr/>
        </p:nvSpPr>
        <p:spPr>
          <a:xfrm>
            <a:off x="836597" y="178933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Restart-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# speaks for itself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9D18C9A-26A5-CED4-B052-616CF558216B}"/>
              </a:ext>
            </a:extLst>
          </p:cNvPr>
          <p:cNvSpPr txBox="1"/>
          <p:nvPr/>
        </p:nvSpPr>
        <p:spPr>
          <a:xfrm>
            <a:off x="836594" y="2534517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Disable-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-Display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9487590-4924-FDEF-54B3-0640DEC682F7}"/>
              </a:ext>
            </a:extLst>
          </p:cNvPr>
          <p:cNvSpPr txBox="1"/>
          <p:nvPr/>
        </p:nvSpPr>
        <p:spPr>
          <a:xfrm>
            <a:off x="836872" y="328626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Enable-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-Display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F7213C6-A1AA-B626-0326-8C90282490EA}"/>
              </a:ext>
            </a:extLst>
          </p:cNvPr>
          <p:cNvSpPr txBox="1"/>
          <p:nvPr/>
        </p:nvSpPr>
        <p:spPr>
          <a:xfrm>
            <a:off x="842259" y="4034033"/>
            <a:ext cx="691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Enable-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-Indicator 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UpperRight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-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Color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Green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046784-4445-FA99-5BDE-9825401B3E85}"/>
              </a:ext>
            </a:extLst>
          </p:cNvPr>
          <p:cNvSpPr txBox="1"/>
          <p:nvPr/>
        </p:nvSpPr>
        <p:spPr>
          <a:xfrm>
            <a:off x="838541" y="4410197"/>
            <a:ext cx="705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Enable-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-Indicator 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RightSide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 -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Color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Orange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D970920-8E62-FCEA-BED1-EB0EED395802}"/>
              </a:ext>
            </a:extLst>
          </p:cNvPr>
          <p:cNvSpPr txBox="1"/>
          <p:nvPr/>
        </p:nvSpPr>
        <p:spPr>
          <a:xfrm>
            <a:off x="839276" y="4778284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Enable-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-Indicator 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LowerRight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-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Color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Red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C1897C2-1EA8-77A8-5C7F-1A824742C947}"/>
              </a:ext>
            </a:extLst>
          </p:cNvPr>
          <p:cNvSpPr txBox="1"/>
          <p:nvPr/>
        </p:nvSpPr>
        <p:spPr>
          <a:xfrm>
            <a:off x="836462" y="5530091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Disable-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-Indicator *</a:t>
            </a:r>
          </a:p>
        </p:txBody>
      </p:sp>
    </p:spTree>
    <p:extLst>
      <p:ext uri="{BB962C8B-B14F-4D97-AF65-F5344CB8AC3E}">
        <p14:creationId xmlns:p14="http://schemas.microsoft.com/office/powerpoint/2010/main" val="133167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9" grpId="0"/>
      <p:bldP spid="20" grpId="0"/>
      <p:bldP spid="21" grpId="0"/>
      <p:bldP spid="23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28179-8719-FC80-A397-A44D5495B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3CA0BF-8FBE-1E96-6FF6-3B2725FA5895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008E55F3-6B2E-0214-45B1-C36EC05E7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A3667B49-2B37-430E-3C92-4B7CE1B9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6D7F8285-0421-35FD-34D0-61D555F2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6AD649-D5EC-E9F3-18A1-E865BD89AE42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5CFC27-5323-96F1-38C6-69D64064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Builtin</a:t>
            </a:r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GB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WebServer</a:t>
            </a:r>
            <a:endParaRPr lang="LID4096" sz="18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12536BE-922A-C799-3AF1-E039FBDBE6C5}"/>
              </a:ext>
            </a:extLst>
          </p:cNvPr>
          <p:cNvGrpSpPr/>
          <p:nvPr/>
        </p:nvGrpSpPr>
        <p:grpSpPr>
          <a:xfrm>
            <a:off x="836168" y="4032108"/>
            <a:ext cx="10886545" cy="1395593"/>
            <a:chOff x="836168" y="4032108"/>
            <a:chExt cx="10886545" cy="139559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4BA142B-0305-3932-5714-766A1EC29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48097" y="4424570"/>
              <a:ext cx="1274616" cy="413271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C1648E4-F38B-B914-DF4C-5A637CD95224}"/>
                </a:ext>
              </a:extLst>
            </p:cNvPr>
            <p:cNvSpPr txBox="1"/>
            <p:nvPr/>
          </p:nvSpPr>
          <p:spPr>
            <a:xfrm>
              <a:off x="836168" y="4781370"/>
              <a:ext cx="93410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u="sng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&gt;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Show-</a:t>
              </a:r>
              <a:r>
                <a:rPr lang="en-GB" sz="1800" dirty="0" err="1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Awtrix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–Fullscreen   # similar to “</a:t>
              </a:r>
              <a:r>
                <a:rPr lang="en-GB" sz="1800" dirty="0" err="1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liveview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” but “</a:t>
              </a:r>
              <a:r>
                <a:rPr lang="en-GB" sz="1800" dirty="0" err="1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fullscreen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”</a:t>
              </a:r>
            </a:p>
            <a:p>
              <a:endParaRPr lang="en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3028DFB-BC91-6488-C67B-9E240508956E}"/>
                </a:ext>
              </a:extLst>
            </p:cNvPr>
            <p:cNvSpPr txBox="1"/>
            <p:nvPr/>
          </p:nvSpPr>
          <p:spPr>
            <a:xfrm>
              <a:off x="836758" y="4032108"/>
              <a:ext cx="96103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u="sng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&gt;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Show-</a:t>
              </a:r>
              <a:r>
                <a:rPr lang="en-GB" sz="1800" dirty="0" err="1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Awtrix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–</a:t>
              </a:r>
              <a:r>
                <a:rPr lang="en-GB" sz="1800" dirty="0" err="1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LiveView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    # look at the display if you’re miles away</a:t>
              </a:r>
            </a:p>
            <a:p>
              <a:endParaRPr lang="en-DE" dirty="0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442F883D-915A-2509-DB5C-46892A448A72}"/>
              </a:ext>
            </a:extLst>
          </p:cNvPr>
          <p:cNvSpPr txBox="1"/>
          <p:nvPr/>
        </p:nvSpPr>
        <p:spPr>
          <a:xfrm>
            <a:off x="836168" y="3288552"/>
            <a:ext cx="9071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Show-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–Update       # show the device update firmware page</a:t>
            </a:r>
          </a:p>
          <a:p>
            <a:endParaRPr lang="en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0A52FA8-5932-F3BB-9D7B-D1B696A6AB78}"/>
              </a:ext>
            </a:extLst>
          </p:cNvPr>
          <p:cNvGrpSpPr/>
          <p:nvPr/>
        </p:nvGrpSpPr>
        <p:grpSpPr>
          <a:xfrm>
            <a:off x="836168" y="1454661"/>
            <a:ext cx="10886545" cy="1728845"/>
            <a:chOff x="836168" y="1454661"/>
            <a:chExt cx="10886545" cy="172884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BA13B01-E8C3-5B32-29FF-A8F8B7E5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18350" y="1454661"/>
              <a:ext cx="1704363" cy="1552423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B753CCC-4E8A-E916-0252-3E31EA604D27}"/>
                </a:ext>
              </a:extLst>
            </p:cNvPr>
            <p:cNvSpPr txBox="1"/>
            <p:nvPr/>
          </p:nvSpPr>
          <p:spPr>
            <a:xfrm>
              <a:off x="836168" y="2537175"/>
              <a:ext cx="86677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u="sng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&gt;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Show-</a:t>
              </a:r>
              <a:r>
                <a:rPr lang="en-GB" sz="1800" dirty="0" err="1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Awtrix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–Files        # the device online file “explorer”</a:t>
              </a:r>
            </a:p>
            <a:p>
              <a:endParaRPr lang="en-DE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659EBCE-65EC-CADB-6B4B-2E12C2040409}"/>
              </a:ext>
            </a:extLst>
          </p:cNvPr>
          <p:cNvGrpSpPr/>
          <p:nvPr/>
        </p:nvGrpSpPr>
        <p:grpSpPr>
          <a:xfrm>
            <a:off x="844048" y="1690688"/>
            <a:ext cx="7369950" cy="749262"/>
            <a:chOff x="844048" y="1690688"/>
            <a:chExt cx="7369950" cy="74926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E1A4D12-9479-8EEB-88EF-A10C2854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9476" y="1690688"/>
              <a:ext cx="3274522" cy="520477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2A269BD-BD99-3F8B-9265-11A9EC52A476}"/>
                </a:ext>
              </a:extLst>
            </p:cNvPr>
            <p:cNvSpPr txBox="1"/>
            <p:nvPr/>
          </p:nvSpPr>
          <p:spPr>
            <a:xfrm>
              <a:off x="844048" y="1793619"/>
              <a:ext cx="40895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u="sng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&gt;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Show-</a:t>
              </a:r>
              <a:r>
                <a:rPr lang="en-GB" sz="1800" dirty="0" err="1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AwtrixWebPage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       #</a:t>
              </a:r>
            </a:p>
            <a:p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1738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178A-B3CE-EA9B-1906-35DF9D61F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CABF6B-2CE3-31A3-3EEE-5CD526BEF111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7BEC5457-0DB0-F944-1E2D-F53D168F7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60B266D1-69A4-BD7A-739D-827F35319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DB99001B-ED52-5AB1-2F40-B2A45DD28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5872D2-459C-0178-BB64-CEB21C47A23C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EA436F-ADA9-2EB6-CBCA-FEC61FEB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Device Discovery</a:t>
            </a:r>
            <a:endParaRPr lang="LID4096" sz="18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A8D6-BA6B-777F-FD60-F8E9AF4EB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96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u="sng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A82D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GB" sz="1800" dirty="0" err="1">
                <a:solidFill>
                  <a:srgbClr val="A82D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Get-</a:t>
            </a:r>
            <a:r>
              <a:rPr lang="en-GB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AwtrixNetwork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“Your </a:t>
            </a:r>
            <a:r>
              <a:rPr lang="en-GB" sz="1800" dirty="0" err="1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WiFi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SSID”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|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Find-</a:t>
            </a:r>
            <a:r>
              <a:rPr lang="en-GB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endParaRPr lang="en-GB" sz="1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48396C5-4086-AF09-93A5-62A9985DA2A2}"/>
              </a:ext>
            </a:extLst>
          </p:cNvPr>
          <p:cNvGrpSpPr/>
          <p:nvPr/>
        </p:nvGrpSpPr>
        <p:grpSpPr>
          <a:xfrm>
            <a:off x="5713466" y="2633392"/>
            <a:ext cx="4785518" cy="683416"/>
            <a:chOff x="5713466" y="2633392"/>
            <a:chExt cx="4785518" cy="68341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6C4AFC9-6D78-4BE7-4913-68CF100089E1}"/>
                </a:ext>
              </a:extLst>
            </p:cNvPr>
            <p:cNvSpPr txBox="1"/>
            <p:nvPr/>
          </p:nvSpPr>
          <p:spPr>
            <a:xfrm>
              <a:off x="6274751" y="2633392"/>
              <a:ext cx="42242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Name</a:t>
              </a: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is built by “</a:t>
              </a:r>
              <a:r>
                <a:rPr lang="en-GB" sz="18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awtrix</a:t>
              </a: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_” and</a:t>
              </a:r>
            </a:p>
            <a:p>
              <a:r>
                <a:rPr lang="en-GB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last 6 digits of MAC address </a:t>
              </a:r>
              <a:endParaRPr lang="en-DE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CA227E5-9510-38E0-51EE-82F7A75DD010}"/>
                </a:ext>
              </a:extLst>
            </p:cNvPr>
            <p:cNvSpPr txBox="1"/>
            <p:nvPr/>
          </p:nvSpPr>
          <p:spPr>
            <a:xfrm>
              <a:off x="5713466" y="2670477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3600" dirty="0"/>
                <a:t> </a:t>
              </a:r>
              <a:endParaRPr lang="en-DE" sz="3600" dirty="0"/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C26014A7-07AB-A626-8A7B-C69BCFBF1D67}"/>
              </a:ext>
            </a:extLst>
          </p:cNvPr>
          <p:cNvSpPr txBox="1"/>
          <p:nvPr/>
        </p:nvSpPr>
        <p:spPr>
          <a:xfrm>
            <a:off x="5607038" y="5131720"/>
            <a:ext cx="644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⮚ </a:t>
            </a:r>
            <a:r>
              <a:rPr lang="en-GB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Register “alias” names for convenient access</a:t>
            </a:r>
          </a:p>
          <a:p>
            <a:r>
              <a:rPr lang="en-DE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⮚ 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No need to rename device in your 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WiFi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router</a:t>
            </a:r>
            <a:endParaRPr lang="en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BA625E-7B10-D57C-4F59-58DC864CCA5E}"/>
              </a:ext>
            </a:extLst>
          </p:cNvPr>
          <p:cNvSpPr txBox="1">
            <a:spLocks/>
          </p:cNvSpPr>
          <p:nvPr/>
        </p:nvSpPr>
        <p:spPr>
          <a:xfrm>
            <a:off x="838200" y="3691036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u="sng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&gt;</a:t>
            </a:r>
            <a:r>
              <a:rPr lang="en-GB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GB" sz="1800" dirty="0">
                <a:solidFill>
                  <a:srgbClr val="00616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ordered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"awtrix-01"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A82D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GB" sz="1800" dirty="0" err="1">
                <a:solidFill>
                  <a:srgbClr val="A82D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"awtrix_116a58"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endParaRPr lang="en-GB" sz="18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"awtrix-02"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A82D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GB" sz="1800" dirty="0" err="1">
                <a:solidFill>
                  <a:srgbClr val="A82D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GB" sz="1800" dirty="0">
                <a:solidFill>
                  <a:srgbClr val="8B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"awtrix_11da4c"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endParaRPr lang="en-GB" sz="18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}) </a:t>
            </a:r>
            <a:r>
              <a:rPr lang="en-GB" sz="1800" dirty="0">
                <a:solidFill>
                  <a:srgbClr val="6969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|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Register-</a:t>
            </a:r>
            <a:r>
              <a:rPr lang="en-GB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AwtrixAlias</a:t>
            </a:r>
            <a:r>
              <a:rPr lang="en-GB" sz="18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-Global</a:t>
            </a:r>
            <a:endParaRPr lang="en-GB" sz="1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1F49D9D-B65F-3DC5-BAC3-3F2387061572}"/>
              </a:ext>
            </a:extLst>
          </p:cNvPr>
          <p:cNvGrpSpPr/>
          <p:nvPr/>
        </p:nvGrpSpPr>
        <p:grpSpPr>
          <a:xfrm>
            <a:off x="838200" y="2189146"/>
            <a:ext cx="10515600" cy="1222058"/>
            <a:chOff x="1945727" y="2392845"/>
            <a:chExt cx="10515600" cy="1222058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6A27786-A4F5-19A0-D9C7-13E6C50DD673}"/>
                </a:ext>
              </a:extLst>
            </p:cNvPr>
            <p:cNvSpPr txBox="1"/>
            <p:nvPr/>
          </p:nvSpPr>
          <p:spPr>
            <a:xfrm>
              <a:off x="2078947" y="2485811"/>
              <a:ext cx="314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____            _____</a:t>
              </a:r>
              <a:endParaRPr lang="en-DE" dirty="0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7DBDF397-18AB-0882-4588-F06D4A3859F6}"/>
                </a:ext>
              </a:extLst>
            </p:cNvPr>
            <p:cNvSpPr txBox="1">
              <a:spLocks/>
            </p:cNvSpPr>
            <p:nvPr/>
          </p:nvSpPr>
          <p:spPr>
            <a:xfrm>
              <a:off x="1945727" y="2392845"/>
              <a:ext cx="10515600" cy="12220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GB" sz="1800" b="1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Name            Value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awtrix_</a:t>
              </a:r>
              <a:r>
                <a:rPr lang="en-GB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116a58</a:t>
              </a: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192.168.0.101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awtrix_</a:t>
              </a:r>
              <a:r>
                <a:rPr lang="en-GB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11da4c</a:t>
              </a:r>
              <a:r>
                <a:rPr lang="en-GB" sz="18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192.168.0.100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11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background with light blue lines&#10;&#10;Description automatically generated">
            <a:extLst>
              <a:ext uri="{FF2B5EF4-FFF2-40B4-BE49-F238E27FC236}">
                <a16:creationId xmlns:a16="http://schemas.microsoft.com/office/drawing/2014/main" id="{AE5BD249-EEC6-497A-BA20-98C1853DD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8B897-14A8-CCAC-76FC-F45864B2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skaydiaCove NF" panose="02000009000000000000"/>
              </a:rPr>
              <a:t>Thanks to our sponsors:</a:t>
            </a:r>
          </a:p>
        </p:txBody>
      </p:sp>
      <p:pic>
        <p:nvPicPr>
          <p:cNvPr id="5" name="Picture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70E3F5F-1739-028F-4F59-839B045A6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00250"/>
            <a:ext cx="5011132" cy="1252783"/>
          </a:xfrm>
          <a:prstGeom prst="rect">
            <a:avLst/>
          </a:prstGeom>
        </p:spPr>
      </p:pic>
      <p:pic>
        <p:nvPicPr>
          <p:cNvPr id="4" name="Picture 3" descr="A white paper with a black background&#10;&#10;Description automatically generated">
            <a:extLst>
              <a:ext uri="{FF2B5EF4-FFF2-40B4-BE49-F238E27FC236}">
                <a16:creationId xmlns:a16="http://schemas.microsoft.com/office/drawing/2014/main" id="{FD3D9C6F-BC84-84E9-105C-6A9EFABB6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10" y="5718844"/>
            <a:ext cx="4541090" cy="1139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679E6-147C-7834-F67E-AD85388DC2E7}"/>
              </a:ext>
            </a:extLst>
          </p:cNvPr>
          <p:cNvSpPr txBox="1"/>
          <p:nvPr/>
        </p:nvSpPr>
        <p:spPr>
          <a:xfrm>
            <a:off x="10421133" y="6286349"/>
            <a:ext cx="177247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#PSSATKA</a:t>
            </a:r>
          </a:p>
        </p:txBody>
      </p:sp>
      <p:pic>
        <p:nvPicPr>
          <p:cNvPr id="3" name="Picture 2" descr="A blue and white tree&#10;&#10;Description automatically generated">
            <a:extLst>
              <a:ext uri="{FF2B5EF4-FFF2-40B4-BE49-F238E27FC236}">
                <a16:creationId xmlns:a16="http://schemas.microsoft.com/office/drawing/2014/main" id="{C0CD74CF-83DB-DD07-D045-B18E267A79A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4252"/>
            <a:ext cx="1583140" cy="18079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BDA416-B1AA-190D-EB60-C4CA3863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218" y="3378416"/>
            <a:ext cx="5375564" cy="17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E6BBD35-F600-E4EE-199E-81AABA715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212" y="5026690"/>
            <a:ext cx="4901213" cy="9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8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background with light blue lines&#10;&#10;Description automatically generated">
            <a:extLst>
              <a:ext uri="{FF2B5EF4-FFF2-40B4-BE49-F238E27FC236}">
                <a16:creationId xmlns:a16="http://schemas.microsoft.com/office/drawing/2014/main" id="{089E2708-95F1-6E82-BEF5-FDD50509F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CAA743-ECAA-E02F-71D2-24A92F37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24" y="1284514"/>
            <a:ext cx="4620584" cy="1424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DEMO</a:t>
            </a:r>
          </a:p>
        </p:txBody>
      </p:sp>
      <p:pic>
        <p:nvPicPr>
          <p:cNvPr id="7" name="Picture 6" descr="A white paper with a black background&#10;&#10;Description automatically generated">
            <a:extLst>
              <a:ext uri="{FF2B5EF4-FFF2-40B4-BE49-F238E27FC236}">
                <a16:creationId xmlns:a16="http://schemas.microsoft.com/office/drawing/2014/main" id="{C8FCC836-75FC-4711-2729-30B8EC486A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10" y="5718844"/>
            <a:ext cx="4541090" cy="1139156"/>
          </a:xfrm>
          <a:prstGeom prst="rect">
            <a:avLst/>
          </a:prstGeom>
        </p:spPr>
      </p:pic>
      <p:pic>
        <p:nvPicPr>
          <p:cNvPr id="3" name="Picture 2" descr="A cartoon of a santa claus sitting at a computer&#10;&#10;Description automatically generated">
            <a:extLst>
              <a:ext uri="{FF2B5EF4-FFF2-40B4-BE49-F238E27FC236}">
                <a16:creationId xmlns:a16="http://schemas.microsoft.com/office/drawing/2014/main" id="{90D0C5B4-1114-E3F6-EA12-C1D1F7A1F0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92" y="2152613"/>
            <a:ext cx="5166356" cy="5166356"/>
          </a:xfrm>
          <a:prstGeom prst="rect">
            <a:avLst/>
          </a:prstGeom>
        </p:spPr>
      </p:pic>
      <p:pic>
        <p:nvPicPr>
          <p:cNvPr id="4" name="Picture 3" descr="A blue and white tree&#10;&#10;Description automatically generated">
            <a:extLst>
              <a:ext uri="{FF2B5EF4-FFF2-40B4-BE49-F238E27FC236}">
                <a16:creationId xmlns:a16="http://schemas.microsoft.com/office/drawing/2014/main" id="{AF001964-C7E5-956B-AA1F-1BF4CC9719D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4252"/>
            <a:ext cx="1583140" cy="1807992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D5CB921-6990-E1EE-C231-EEDB57AB839A}"/>
              </a:ext>
            </a:extLst>
          </p:cNvPr>
          <p:cNvSpPr txBox="1"/>
          <p:nvPr/>
        </p:nvSpPr>
        <p:spPr>
          <a:xfrm>
            <a:off x="10421133" y="6378157"/>
            <a:ext cx="177247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#PSSATKA</a:t>
            </a:r>
          </a:p>
        </p:txBody>
      </p:sp>
    </p:spTree>
    <p:extLst>
      <p:ext uri="{BB962C8B-B14F-4D97-AF65-F5344CB8AC3E}">
        <p14:creationId xmlns:p14="http://schemas.microsoft.com/office/powerpoint/2010/main" val="1243894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AD12B6-36B4-2539-79A1-7E554473ABB8}"/>
              </a:ext>
            </a:extLst>
          </p:cNvPr>
          <p:cNvGrpSpPr/>
          <p:nvPr/>
        </p:nvGrpSpPr>
        <p:grpSpPr>
          <a:xfrm>
            <a:off x="0" y="0"/>
            <a:ext cx="12192000" cy="6902244"/>
            <a:chOff x="0" y="0"/>
            <a:chExt cx="12192000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EA4BAED5-F1D9-08C2-8DC0-82AA2ADC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E8826AAC-B3B9-5AEC-7A96-B710A024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8A4B09CE-44B9-15D7-E555-425940C3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F23C85-F3E2-3194-0242-BB901D8F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Rate this session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ADBA-E450-EF97-FB78-71D3DE8B1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902" y="5568118"/>
            <a:ext cx="6752195" cy="94003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askaydiaCove NF" panose="02000009000000000000"/>
              </a:rPr>
              <a:t>Giving feedback is like wrapping a Christmas gift: thoughtful, personal, and meant to bring joy.</a:t>
            </a:r>
            <a:endParaRPr lang="LID4096" dirty="0">
              <a:latin typeface="CaskaydiaCove NF" panose="0200000900000000000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pic>
        <p:nvPicPr>
          <p:cNvPr id="10" name="Picture 9" descr="A blue gift box with white ribbon and snowflakes&#10;&#10;Description automatically generated">
            <a:extLst>
              <a:ext uri="{FF2B5EF4-FFF2-40B4-BE49-F238E27FC236}">
                <a16:creationId xmlns:a16="http://schemas.microsoft.com/office/drawing/2014/main" id="{F065DACE-A8F5-6972-1FBC-D06EB8E19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40" y="1027906"/>
            <a:ext cx="4475618" cy="4626392"/>
          </a:xfrm>
          <a:prstGeom prst="rect">
            <a:avLst/>
          </a:prstGeom>
        </p:spPr>
      </p:pic>
      <p:pic>
        <p:nvPicPr>
          <p:cNvPr id="14" name="Picture 13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D198BC7-C3DF-E1AA-B9E3-3D060ACE2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45" y="3177309"/>
            <a:ext cx="3140364" cy="2105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D34D751D-EFC3-B8BF-FB02-BEE571D0E201}"/>
              </a:ext>
            </a:extLst>
          </p:cNvPr>
          <p:cNvSpPr txBox="1"/>
          <p:nvPr/>
        </p:nvSpPr>
        <p:spPr>
          <a:xfrm>
            <a:off x="10421133" y="6378157"/>
            <a:ext cx="177247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#PSSATKA</a:t>
            </a:r>
          </a:p>
        </p:txBody>
      </p:sp>
    </p:spTree>
    <p:extLst>
      <p:ext uri="{BB962C8B-B14F-4D97-AF65-F5344CB8AC3E}">
        <p14:creationId xmlns:p14="http://schemas.microsoft.com/office/powerpoint/2010/main" val="148383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AD12B6-36B4-2539-79A1-7E554473ABB8}"/>
              </a:ext>
            </a:extLst>
          </p:cNvPr>
          <p:cNvGrpSpPr/>
          <p:nvPr/>
        </p:nvGrpSpPr>
        <p:grpSpPr>
          <a:xfrm>
            <a:off x="0" y="0"/>
            <a:ext cx="12192000" cy="6902244"/>
            <a:chOff x="0" y="0"/>
            <a:chExt cx="12192000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EA4BAED5-F1D9-08C2-8DC0-82AA2ADC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E8826AAC-B3B9-5AEC-7A96-B710A024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8A4B09CE-44B9-15D7-E555-425940C3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AF161BC-F434-AC53-9372-34A67EB52966}"/>
              </a:ext>
            </a:extLst>
          </p:cNvPr>
          <p:cNvSpPr txBox="1">
            <a:spLocks/>
          </p:cNvSpPr>
          <p:nvPr/>
        </p:nvSpPr>
        <p:spPr>
          <a:xfrm>
            <a:off x="14478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Thanks for your attention,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it was a pleasure 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CC7FDD6F-A8DE-1C95-0964-B21D747158A2}"/>
              </a:ext>
            </a:extLst>
          </p:cNvPr>
          <p:cNvSpPr txBox="1"/>
          <p:nvPr/>
        </p:nvSpPr>
        <p:spPr>
          <a:xfrm>
            <a:off x="10421133" y="6378157"/>
            <a:ext cx="177247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#PSSATKA</a:t>
            </a:r>
          </a:p>
        </p:txBody>
      </p:sp>
      <p:pic>
        <p:nvPicPr>
          <p:cNvPr id="2053" name="Picture 5" descr="😊">
            <a:extLst>
              <a:ext uri="{FF2B5EF4-FFF2-40B4-BE49-F238E27FC236}">
                <a16:creationId xmlns:a16="http://schemas.microsoft.com/office/drawing/2014/main" id="{7EF842AD-897A-48F4-538D-C6E4B2311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65" y="340201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8D81F-213D-5D20-34ED-9E588B170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01F7E76-A15B-B7E6-87B6-88DD0D45FE1D}"/>
              </a:ext>
            </a:extLst>
          </p:cNvPr>
          <p:cNvGrpSpPr/>
          <p:nvPr/>
        </p:nvGrpSpPr>
        <p:grpSpPr>
          <a:xfrm>
            <a:off x="-1606" y="-2439"/>
            <a:ext cx="12193606" cy="6890310"/>
            <a:chOff x="0" y="11934"/>
            <a:chExt cx="12193606" cy="6890310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28DE3BA5-2F46-4E46-CF95-A90809160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934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F32DEB58-8305-C6C1-E59B-BC1679C29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3494CF60-8227-1AEC-3447-B93BEEFEC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C767D-9D60-3C4F-EF18-08E656B1FB1B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8ECDF1-BFF6-D450-298A-29F828CA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Agenda</a:t>
            </a:r>
            <a:endParaRPr lang="LID4096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6ECCC-E0B5-8D37-3A40-55F099710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294" y="1825625"/>
            <a:ext cx="11160512" cy="4351338"/>
          </a:xfrm>
        </p:spPr>
        <p:txBody>
          <a:bodyPr>
            <a:normAutofit/>
          </a:bodyPr>
          <a:lstStyle/>
          <a:p>
            <a:r>
              <a:rPr lang="en-GB" sz="24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Whoami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&amp; Credits</a:t>
            </a:r>
          </a:p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Topic  </a:t>
            </a:r>
            <a:r>
              <a:rPr lang="en-DE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⮚ 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Hardware &amp; Module</a:t>
            </a:r>
          </a:p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Apps   </a:t>
            </a:r>
            <a:r>
              <a:rPr lang="en-DE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⮚ 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Built in &amp; Custom</a:t>
            </a:r>
            <a:r>
              <a:rPr lang="en-DE" sz="1800" baseline="40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😎</a:t>
            </a:r>
            <a:endParaRPr lang="en-GB" sz="18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Notifications</a:t>
            </a:r>
          </a:p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Filesystem</a:t>
            </a:r>
          </a:p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Miscellaneous</a:t>
            </a:r>
          </a:p>
          <a:p>
            <a:r>
              <a:rPr lang="en-GB" sz="24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Builtin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GB" sz="24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WebServer</a:t>
            </a:r>
            <a:endParaRPr lang="en-GB" sz="2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Device Discovery</a:t>
            </a:r>
          </a:p>
          <a:p>
            <a:endParaRPr lang="en-GB" sz="2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2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10DD9-035A-C931-00A4-0FB358EAE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105FA5-5FDB-59C9-B7F4-1BC8F5EA341F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32A30EE5-4E64-7307-233F-A261EDFC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C7D35E62-613D-30CD-A149-3B92F2EFE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90F08B15-0811-D2D8-4978-EDEE441E8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379018-9DBE-375E-F782-79988F45FBFC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119A0E-F55D-9EBC-22DA-B6FC78FA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Whoami</a:t>
            </a:r>
            <a:endParaRPr lang="LID4096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031810-9341-10C4-6DEA-C22FBB9E4DF0}"/>
              </a:ext>
            </a:extLst>
          </p:cNvPr>
          <p:cNvSpPr txBox="1">
            <a:spLocks/>
          </p:cNvSpPr>
          <p:nvPr/>
        </p:nvSpPr>
        <p:spPr>
          <a:xfrm>
            <a:off x="838200" y="2748732"/>
            <a:ext cx="10515600" cy="536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My role   :</a:t>
            </a:r>
            <a:r>
              <a:rPr lang="en-GB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Senior DevOps-Engineer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FD2F3FE-5F1F-29CE-2DC2-6946DB4D3ECF}"/>
              </a:ext>
            </a:extLst>
          </p:cNvPr>
          <p:cNvGrpSpPr/>
          <p:nvPr/>
        </p:nvGrpSpPr>
        <p:grpSpPr>
          <a:xfrm>
            <a:off x="836594" y="3251272"/>
            <a:ext cx="10515600" cy="628157"/>
            <a:chOff x="836594" y="3251272"/>
            <a:chExt cx="10515600" cy="62815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E769DFA-2BA1-DE33-FA51-03B8A8312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0180" y="3274709"/>
              <a:ext cx="976850" cy="536076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3775BD29-1918-4D04-BC00-B04C0FCCFFD9}"/>
                </a:ext>
              </a:extLst>
            </p:cNvPr>
            <p:cNvSpPr txBox="1">
              <a:spLocks/>
            </p:cNvSpPr>
            <p:nvPr/>
          </p:nvSpPr>
          <p:spPr>
            <a:xfrm>
              <a:off x="836594" y="3251272"/>
              <a:ext cx="10515600" cy="6281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Employer  :</a:t>
              </a:r>
              <a:r>
                <a:rPr lang="en-GB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</a:t>
              </a:r>
              <a:r>
                <a:rPr lang="en-GB" sz="1800" dirty="0" err="1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Finanz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</a:t>
              </a:r>
              <a:r>
                <a:rPr lang="en-GB" sz="1800" dirty="0" err="1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Informatik</a:t>
              </a:r>
              <a:endParaRPr lang="LID4096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0C5A55-C9B9-A0A8-81E0-42CA029BED0D}"/>
              </a:ext>
            </a:extLst>
          </p:cNvPr>
          <p:cNvSpPr txBox="1">
            <a:spLocks/>
          </p:cNvSpPr>
          <p:nvPr/>
        </p:nvSpPr>
        <p:spPr>
          <a:xfrm>
            <a:off x="836594" y="3825003"/>
            <a:ext cx="10515600" cy="536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eMail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    :</a:t>
            </a:r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flittermelint@web.de</a:t>
            </a:r>
            <a:endParaRPr lang="LID4096" sz="18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0DA59DD-3F44-D205-CE14-C78C45738F49}"/>
              </a:ext>
            </a:extLst>
          </p:cNvPr>
          <p:cNvSpPr txBox="1">
            <a:spLocks/>
          </p:cNvSpPr>
          <p:nvPr/>
        </p:nvSpPr>
        <p:spPr>
          <a:xfrm>
            <a:off x="836594" y="4336763"/>
            <a:ext cx="10515600" cy="63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X &amp; </a:t>
            </a:r>
            <a:r>
              <a:rPr lang="en-GB" sz="24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Github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:</a:t>
            </a:r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@Flittermelint</a:t>
            </a:r>
            <a:endParaRPr lang="LID4096" sz="18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A40D7D6-7318-1D7C-A73D-385FCABCAB9D}"/>
              </a:ext>
            </a:extLst>
          </p:cNvPr>
          <p:cNvSpPr txBox="1">
            <a:spLocks/>
          </p:cNvSpPr>
          <p:nvPr/>
        </p:nvSpPr>
        <p:spPr>
          <a:xfrm>
            <a:off x="834988" y="4870290"/>
            <a:ext cx="10515600" cy="562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IT passion:</a:t>
            </a:r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GB" sz="1800" dirty="0" err="1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Powershell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outside the mainstream, Mixed language coding</a:t>
            </a:r>
            <a:endParaRPr lang="LID4096" sz="18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6281DAC-BB40-99E4-04D7-0B91757982A1}"/>
              </a:ext>
            </a:extLst>
          </p:cNvPr>
          <p:cNvGrpSpPr/>
          <p:nvPr/>
        </p:nvGrpSpPr>
        <p:grpSpPr>
          <a:xfrm>
            <a:off x="834988" y="2144459"/>
            <a:ext cx="10515600" cy="716622"/>
            <a:chOff x="834988" y="2144459"/>
            <a:chExt cx="10515600" cy="716622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73A14AE7-0861-BB60-78F0-604D7015B19A}"/>
                </a:ext>
              </a:extLst>
            </p:cNvPr>
            <p:cNvGrpSpPr/>
            <p:nvPr/>
          </p:nvGrpSpPr>
          <p:grpSpPr>
            <a:xfrm>
              <a:off x="7289704" y="2144459"/>
              <a:ext cx="2744198" cy="716622"/>
              <a:chOff x="8558752" y="2509103"/>
              <a:chExt cx="3333986" cy="870640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4433E05-BC07-A773-5071-10B3B05FF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8752" y="2703271"/>
                <a:ext cx="824197" cy="651289"/>
              </a:xfrm>
              <a:prstGeom prst="rect">
                <a:avLst/>
              </a:prstGeom>
            </p:spPr>
          </p:pic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81B97D27-74A1-74EC-7319-D938000E5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04024" y="2631030"/>
                <a:ext cx="1434249" cy="748713"/>
              </a:xfrm>
              <a:prstGeom prst="rect">
                <a:avLst/>
              </a:prstGeom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60F666B3-E7E7-2226-D4CC-37688C458D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15942" y="2561595"/>
                <a:ext cx="418322" cy="4183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A5A59042-7267-CD96-8B98-5CF3BF7AE5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74415" y="2509103"/>
                <a:ext cx="418323" cy="496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AC54B155-3B51-69C7-83B4-3813BFF6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40253" y="3010634"/>
                <a:ext cx="418323" cy="369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FEAA877F-6499-9C46-E8EB-FD75DA2B7E16}"/>
                </a:ext>
              </a:extLst>
            </p:cNvPr>
            <p:cNvSpPr txBox="1">
              <a:spLocks/>
            </p:cNvSpPr>
            <p:nvPr/>
          </p:nvSpPr>
          <p:spPr>
            <a:xfrm>
              <a:off x="834988" y="2239521"/>
              <a:ext cx="10515600" cy="5360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IT since  :</a:t>
              </a:r>
              <a:r>
                <a:rPr lang="en-GB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 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1984                  </a:t>
              </a:r>
              <a:r>
                <a:rPr lang="en-DE" sz="1800" dirty="0">
                  <a:solidFill>
                    <a:srgbClr val="373637"/>
                  </a:solidFill>
                  <a:latin typeface="Source Sans Pro" panose="020F0502020204030204" pitchFamily="34" charset="0"/>
                </a:rPr>
                <a:t>💶</a:t>
              </a:r>
              <a:r>
                <a:rPr lang="en-GB" sz="1800" dirty="0">
                  <a:latin typeface="Cascadia Code" panose="020B0609020000020004" pitchFamily="49" charset="0"/>
                  <a:ea typeface="CaskaydiaCove NF" panose="02000009000000000000" pitchFamily="50" charset="0"/>
                  <a:cs typeface="Cascadia Code" panose="020B0609020000020004" pitchFamily="49" charset="0"/>
                </a:rPr>
                <a:t>1988</a:t>
              </a:r>
              <a:endParaRPr lang="LID4096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endParaRP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EDA8643-0078-DC62-61D2-ADE03E6DCBB2}"/>
                </a:ext>
              </a:extLst>
            </p:cNvPr>
            <p:cNvGrpSpPr/>
            <p:nvPr/>
          </p:nvGrpSpPr>
          <p:grpSpPr>
            <a:xfrm>
              <a:off x="4245657" y="2284424"/>
              <a:ext cx="1524523" cy="464126"/>
              <a:chOff x="5067487" y="2639399"/>
              <a:chExt cx="1866713" cy="715161"/>
            </a:xfrm>
          </p:grpSpPr>
          <p:pic>
            <p:nvPicPr>
              <p:cNvPr id="1026" name="Picture 2" descr="Commodore 64">
                <a:extLst>
                  <a:ext uri="{FF2B5EF4-FFF2-40B4-BE49-F238E27FC236}">
                    <a16:creationId xmlns:a16="http://schemas.microsoft.com/office/drawing/2014/main" id="{CB8FCE8B-2811-911C-0124-7BCDD7E0D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487" y="2773374"/>
                <a:ext cx="1028513" cy="581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7AB56A4A-CF94-DEAB-F0AE-EB7D2FB90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3836" y="2639399"/>
                <a:ext cx="710364" cy="681037"/>
              </a:xfrm>
              <a:prstGeom prst="rect">
                <a:avLst/>
              </a:prstGeom>
            </p:spPr>
          </p:pic>
        </p:grp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EED0CC-31A1-C322-3909-61F41C072DD8}"/>
              </a:ext>
            </a:extLst>
          </p:cNvPr>
          <p:cNvSpPr txBox="1">
            <a:spLocks/>
          </p:cNvSpPr>
          <p:nvPr/>
        </p:nvSpPr>
        <p:spPr>
          <a:xfrm>
            <a:off x="841412" y="1855183"/>
            <a:ext cx="10515600" cy="536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Name      : 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Frank Lindenblatt</a:t>
            </a:r>
            <a:endParaRPr lang="LID4096" sz="18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A1AC86C-B968-9618-DCEB-A825CC6774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6548" y="589035"/>
            <a:ext cx="790473" cy="7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02D03-7964-D21E-5450-CF8A8DF5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8A56DBB-6CD9-5B27-0004-A1D3EC1BC9FB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1D49A7EB-46B2-1AE2-7DE9-E1D71A16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206EDEB9-1342-7B86-FCCD-989F6C1C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B5FC771F-3ACA-93FA-10C1-772430BC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DE18C-56A0-A728-25E4-EF593F32C96A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15504F-0A00-4F86-8C61-2E526D263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Credits</a:t>
            </a:r>
            <a:endParaRPr lang="LID4096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7543-FFF0-383B-24FB-027F5B83B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1FB65F-7455-7188-3D94-0AE6D047C2D4}"/>
              </a:ext>
            </a:extLst>
          </p:cNvPr>
          <p:cNvSpPr txBox="1"/>
          <p:nvPr/>
        </p:nvSpPr>
        <p:spPr>
          <a:xfrm>
            <a:off x="836594" y="3368849"/>
            <a:ext cx="4633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https://github.com/Blueforcer/awtrix3</a:t>
            </a: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DA42AD4-CD50-87C5-6E50-198AAD8EE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689" y="2036428"/>
            <a:ext cx="1190901" cy="119401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6C8736A-929B-9100-933D-EF3B520FDE30}"/>
              </a:ext>
            </a:extLst>
          </p:cNvPr>
          <p:cNvSpPr txBox="1"/>
          <p:nvPr/>
        </p:nvSpPr>
        <p:spPr>
          <a:xfrm>
            <a:off x="2177754" y="2329428"/>
            <a:ext cx="289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@Blueforcer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12E494-C6DA-8DD1-2497-5A17280D665A}"/>
              </a:ext>
            </a:extLst>
          </p:cNvPr>
          <p:cNvSpPr txBox="1"/>
          <p:nvPr/>
        </p:nvSpPr>
        <p:spPr>
          <a:xfrm>
            <a:off x="836594" y="3756446"/>
            <a:ext cx="331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https://discord.gg/cyBCpdx</a:t>
            </a: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690BDB-75DE-E5D4-E621-4D5E20CB5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1649" y="2036428"/>
            <a:ext cx="1188459" cy="118845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D4A96EC-DA00-290B-EF9C-6322D665F16A}"/>
              </a:ext>
            </a:extLst>
          </p:cNvPr>
          <p:cNvSpPr txBox="1"/>
          <p:nvPr/>
        </p:nvSpPr>
        <p:spPr>
          <a:xfrm>
            <a:off x="7188127" y="2329428"/>
            <a:ext cx="289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@Gerrit-KMeier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BF5EF39-E453-C7E6-F069-1F3EE0CC2597}"/>
              </a:ext>
            </a:extLst>
          </p:cNvPr>
          <p:cNvSpPr txBox="1"/>
          <p:nvPr/>
        </p:nvSpPr>
        <p:spPr>
          <a:xfrm>
            <a:off x="6001649" y="3359824"/>
            <a:ext cx="403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https://github.com/Gerrit-KMeier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8D5397-0FB3-33B2-AC5E-464AA14787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7754" y="4463351"/>
            <a:ext cx="4143640" cy="184442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5B45E72-2AE5-FECF-599C-2510CFC0D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6169" y="2813865"/>
            <a:ext cx="1264845" cy="421260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6807BE-747B-1969-4C4A-CA446D6F538D}"/>
              </a:ext>
            </a:extLst>
          </p:cNvPr>
          <p:cNvGrpSpPr/>
          <p:nvPr/>
        </p:nvGrpSpPr>
        <p:grpSpPr>
          <a:xfrm>
            <a:off x="7483907" y="4586442"/>
            <a:ext cx="1396536" cy="1671779"/>
            <a:chOff x="7483907" y="4586442"/>
            <a:chExt cx="1396536" cy="1671779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B1CF363-B075-0438-6203-09764CA75F40}"/>
                </a:ext>
              </a:extLst>
            </p:cNvPr>
            <p:cNvSpPr txBox="1"/>
            <p:nvPr/>
          </p:nvSpPr>
          <p:spPr>
            <a:xfrm>
              <a:off x="7483907" y="4586442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My family</a:t>
              </a:r>
              <a:endParaRPr lang="en-DE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4E8E755-628F-EF10-AEF4-D99F84B94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30952" y="4955774"/>
              <a:ext cx="1302447" cy="1302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4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85EE8-8202-F7BC-921B-17D7A762B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FE05C8-24FC-A8C4-D2A5-F7FD09EFB5E8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D5887718-9AA1-B342-FF8B-EE4958CB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B007F74C-15D5-32F1-4A0E-FA8B8D22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647976E9-01CF-DC6A-A7FB-01ECBF1A6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6E1A17-699B-8382-84F0-B445728A78FB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E11BE1-8AA0-CDE7-2609-F22CD339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Topic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DE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de-DE" sz="2400" b="0" i="0" dirty="0" err="1">
                <a:solidFill>
                  <a:srgbClr val="12121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Ulanzi</a:t>
            </a:r>
            <a:r>
              <a:rPr lang="de-DE" sz="2400" b="0" i="0" dirty="0">
                <a:solidFill>
                  <a:srgbClr val="12121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TC001 Smart Pixel Clock</a:t>
            </a:r>
            <a:endParaRPr lang="LID4096" sz="2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7F88644-6E59-D9AB-563A-9C647E6F4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16759" y="1890635"/>
            <a:ext cx="7033536" cy="3175245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27858BB-99F4-BD6F-964B-66F74E1C24A6}"/>
              </a:ext>
            </a:extLst>
          </p:cNvPr>
          <p:cNvSpPr txBox="1"/>
          <p:nvPr/>
        </p:nvSpPr>
        <p:spPr>
          <a:xfrm>
            <a:off x="1687703" y="5549673"/>
            <a:ext cx="663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https://www.ulanzi.com/products/ulanzi-pixel-smart-clock-2882</a:t>
            </a:r>
            <a:endParaRPr lang="en-DE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 descr="QR-Code-Bild">
            <a:extLst>
              <a:ext uri="{FF2B5EF4-FFF2-40B4-BE49-F238E27FC236}">
                <a16:creationId xmlns:a16="http://schemas.microsoft.com/office/drawing/2014/main" id="{1BB1E430-D594-34A5-FF0B-0D4B6543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57" y="4274310"/>
            <a:ext cx="1583140" cy="158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7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DC412-12B5-1115-BD6E-143FA4742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DBCC9E-6E72-BA11-0997-8E6CF5F536C7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3985CFB0-286F-54C6-88CB-63BF27F75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91729D63-54F1-649E-94ED-924A08D85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441AC3B0-AA62-950B-D24C-E6DC2C599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989814-AF10-06B1-A08E-1C89B89D0D07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5B5BCE-49DC-443C-FF96-4683E6E5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Topic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DE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24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PSAwtrix3</a:t>
            </a:r>
            <a:endParaRPr lang="LID4096" sz="2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365FA-928A-310A-4C34-ED277D1AF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  <a:p>
            <a:endParaRPr lang="en-GB" sz="2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GB" sz="2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  <a:hlinkClick r:id="rId5"/>
              </a:rPr>
              <a:t>https://github.com/Flittermelint/PSAwtrix3</a:t>
            </a:r>
            <a:endParaRPr lang="en-GB" sz="2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GB" sz="2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DE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18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sz="18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Actually 62 functions and not even close to feature complete…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9FBC85-06BB-9D6E-3C3E-26C3A64B6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4" y="1923118"/>
            <a:ext cx="3548504" cy="97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8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0DDFD-EF48-BEF8-5DDC-85F485D92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03AD61-646A-A60D-BA5B-6D123C54FF23}"/>
              </a:ext>
            </a:extLst>
          </p:cNvPr>
          <p:cNvGrpSpPr/>
          <p:nvPr/>
        </p:nvGrpSpPr>
        <p:grpSpPr>
          <a:xfrm>
            <a:off x="-1606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13369A33-05E8-4EC3-D8FC-4EFD6EEE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4B292150-85F8-C05D-7AD1-611DBAC9B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97178491-9D16-034B-F788-72113B12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275BEC-7D17-C010-7CA8-FFB6310D6F13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830A8B-58DE-BF93-FA9E-B1E6297C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Apps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DE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24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Built in</a:t>
            </a:r>
            <a:endParaRPr lang="LID4096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AEE9920-A34D-CA9D-649F-A793C93D7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959" y="1671942"/>
            <a:ext cx="2367875" cy="7677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6CA7538-3D69-ED89-EDE0-60E6DA5C0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7801" y="4384917"/>
            <a:ext cx="2367875" cy="7677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A0ED6D-8ADC-40DF-FE0F-7CFE1DC86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6215" y="2595080"/>
            <a:ext cx="2367875" cy="767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CBBB41-B5D6-FB33-BE4A-8D4B74AF6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7799" y="5278841"/>
            <a:ext cx="2380823" cy="7719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98088FB-366C-1353-746D-C790910297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4536" y="3487899"/>
            <a:ext cx="2380823" cy="771939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A008650-0AA4-1812-6AB6-ADD16C8E59BE}"/>
              </a:ext>
            </a:extLst>
          </p:cNvPr>
          <p:cNvSpPr txBox="1"/>
          <p:nvPr/>
        </p:nvSpPr>
        <p:spPr>
          <a:xfrm>
            <a:off x="5729351" y="4078393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⇩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… –Next</a:t>
            </a:r>
            <a:endParaRPr lang="en-DE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0CE89C0-2B06-A343-4AEB-D7773C602270}"/>
              </a:ext>
            </a:extLst>
          </p:cNvPr>
          <p:cNvSpPr txBox="1"/>
          <p:nvPr/>
        </p:nvSpPr>
        <p:spPr>
          <a:xfrm>
            <a:off x="5729352" y="49809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⇧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… -Prev</a:t>
            </a:r>
            <a:endParaRPr lang="en-DE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E354204-4CE6-668B-9EB1-562DD006BA32}"/>
              </a:ext>
            </a:extLst>
          </p:cNvPr>
          <p:cNvSpPr txBox="1"/>
          <p:nvPr/>
        </p:nvSpPr>
        <p:spPr>
          <a:xfrm>
            <a:off x="5658622" y="1838815"/>
            <a:ext cx="478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⇦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Switch-</a:t>
            </a:r>
            <a:r>
              <a:rPr lang="en-GB" sz="2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–App Time</a:t>
            </a:r>
            <a:endParaRPr lang="en-DE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BFD8797-DD3D-24EA-9894-28C95A2DE855}"/>
              </a:ext>
            </a:extLst>
          </p:cNvPr>
          <p:cNvSpPr txBox="1"/>
          <p:nvPr/>
        </p:nvSpPr>
        <p:spPr>
          <a:xfrm>
            <a:off x="5658622" y="2779607"/>
            <a:ext cx="478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⇦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Switch-</a:t>
            </a:r>
            <a:r>
              <a:rPr lang="en-GB" sz="2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–App Date</a:t>
            </a:r>
            <a:endParaRPr lang="en-DE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672187A-A1F7-0974-70B7-DB8F8F27236C}"/>
              </a:ext>
            </a:extLst>
          </p:cNvPr>
          <p:cNvSpPr txBox="1">
            <a:spLocks/>
          </p:cNvSpPr>
          <p:nvPr/>
        </p:nvSpPr>
        <p:spPr>
          <a:xfrm>
            <a:off x="836593" y="1822795"/>
            <a:ext cx="2114227" cy="384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Time</a:t>
            </a:r>
            <a:endParaRPr lang="LID4096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BDA8BC7-55CD-60E4-65E9-E6EBE1E8831F}"/>
              </a:ext>
            </a:extLst>
          </p:cNvPr>
          <p:cNvSpPr txBox="1">
            <a:spLocks/>
          </p:cNvSpPr>
          <p:nvPr/>
        </p:nvSpPr>
        <p:spPr>
          <a:xfrm>
            <a:off x="836594" y="2740104"/>
            <a:ext cx="2114227" cy="384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Date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9E93865-7BE4-3845-E5B9-9BDEAC6F6AF9}"/>
              </a:ext>
            </a:extLst>
          </p:cNvPr>
          <p:cNvSpPr txBox="1">
            <a:spLocks/>
          </p:cNvSpPr>
          <p:nvPr/>
        </p:nvSpPr>
        <p:spPr>
          <a:xfrm>
            <a:off x="836593" y="3644532"/>
            <a:ext cx="2495543" cy="384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Temperature</a:t>
            </a:r>
          </a:p>
          <a:p>
            <a:pPr marL="0" indent="0">
              <a:buNone/>
            </a:pPr>
            <a:endParaRPr lang="LID4096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D4F17838-9D48-19CB-18C1-B0A889C63EF9}"/>
              </a:ext>
            </a:extLst>
          </p:cNvPr>
          <p:cNvSpPr txBox="1">
            <a:spLocks/>
          </p:cNvSpPr>
          <p:nvPr/>
        </p:nvSpPr>
        <p:spPr>
          <a:xfrm>
            <a:off x="836593" y="4559509"/>
            <a:ext cx="2114227" cy="384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Humidity</a:t>
            </a:r>
          </a:p>
          <a:p>
            <a:endParaRPr lang="LID4096" sz="18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CF0FF6A-13A9-09A0-AD33-F866085937CD}"/>
              </a:ext>
            </a:extLst>
          </p:cNvPr>
          <p:cNvSpPr txBox="1">
            <a:spLocks/>
          </p:cNvSpPr>
          <p:nvPr/>
        </p:nvSpPr>
        <p:spPr>
          <a:xfrm>
            <a:off x="839662" y="5473989"/>
            <a:ext cx="2114227" cy="384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Battery</a:t>
            </a:r>
            <a:endParaRPr lang="LID4096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9DD77C9-549C-B278-B632-FE2F11F180FE}"/>
              </a:ext>
            </a:extLst>
          </p:cNvPr>
          <p:cNvGrpSpPr/>
          <p:nvPr/>
        </p:nvGrpSpPr>
        <p:grpSpPr>
          <a:xfrm>
            <a:off x="2950820" y="1378370"/>
            <a:ext cx="2277652" cy="5140363"/>
            <a:chOff x="2950820" y="1378370"/>
            <a:chExt cx="2277652" cy="5140363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7E0BA90-D6B2-7A1C-7D6A-340208092C56}"/>
                </a:ext>
              </a:extLst>
            </p:cNvPr>
            <p:cNvGrpSpPr/>
            <p:nvPr/>
          </p:nvGrpSpPr>
          <p:grpSpPr>
            <a:xfrm>
              <a:off x="2950820" y="2277837"/>
              <a:ext cx="2277652" cy="4240896"/>
              <a:chOff x="2947951" y="2300480"/>
              <a:chExt cx="2277652" cy="4240896"/>
            </a:xfrm>
          </p:grpSpPr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B64CEE89-6DE0-8969-8CA3-C09173DFABD6}"/>
                  </a:ext>
                </a:extLst>
              </p:cNvPr>
              <p:cNvSpPr txBox="1"/>
              <p:nvPr/>
            </p:nvSpPr>
            <p:spPr>
              <a:xfrm>
                <a:off x="2950820" y="2300480"/>
                <a:ext cx="367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⇩</a:t>
                </a:r>
                <a:endParaRPr lang="en-DE" sz="2400" dirty="0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CADEDBA8-7B98-A2DB-6811-27AB2A6A767A}"/>
                  </a:ext>
                </a:extLst>
              </p:cNvPr>
              <p:cNvSpPr txBox="1"/>
              <p:nvPr/>
            </p:nvSpPr>
            <p:spPr>
              <a:xfrm>
                <a:off x="2953889" y="3244334"/>
                <a:ext cx="367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⇩</a:t>
                </a:r>
                <a:endParaRPr lang="en-DE" sz="2400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90FDBDC2-42F4-6828-1618-6E769E0671FF}"/>
                  </a:ext>
                </a:extLst>
              </p:cNvPr>
              <p:cNvSpPr txBox="1"/>
              <p:nvPr/>
            </p:nvSpPr>
            <p:spPr>
              <a:xfrm>
                <a:off x="2947951" y="4150514"/>
                <a:ext cx="367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⇩</a:t>
                </a:r>
                <a:endParaRPr lang="en-DE" sz="2400" dirty="0"/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3A92F2D-44FB-A0BE-5C1D-9C9FE11EDB59}"/>
                  </a:ext>
                </a:extLst>
              </p:cNvPr>
              <p:cNvSpPr txBox="1"/>
              <p:nvPr/>
            </p:nvSpPr>
            <p:spPr>
              <a:xfrm>
                <a:off x="2947951" y="5007828"/>
                <a:ext cx="367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⇩</a:t>
                </a:r>
                <a:endParaRPr lang="en-DE" sz="2400" dirty="0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7E01C82-9A36-2A90-4A0E-E57323917D10}"/>
                  </a:ext>
                </a:extLst>
              </p:cNvPr>
              <p:cNvSpPr txBox="1"/>
              <p:nvPr/>
            </p:nvSpPr>
            <p:spPr>
              <a:xfrm>
                <a:off x="3332136" y="6079711"/>
                <a:ext cx="18934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⮚</a:t>
                </a:r>
                <a:r>
                  <a:rPr lang="en-DE" sz="2400" b="1" i="0" dirty="0">
                    <a:solidFill>
                      <a:srgbClr val="202122"/>
                    </a:solidFill>
                    <a:effectLst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GB" sz="2400" dirty="0" err="1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AppLoop</a:t>
                </a:r>
                <a:endParaRPr lang="en-DE" sz="2400" dirty="0"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19A2A18-F65C-B005-AACD-57CC94507709}"/>
                  </a:ext>
                </a:extLst>
              </p:cNvPr>
              <p:cNvSpPr txBox="1"/>
              <p:nvPr/>
            </p:nvSpPr>
            <p:spPr>
              <a:xfrm>
                <a:off x="2947951" y="5910453"/>
                <a:ext cx="367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b="1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⇩</a:t>
                </a:r>
                <a:endParaRPr lang="en-DE" sz="2400" dirty="0"/>
              </a:p>
            </p:txBody>
          </p: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B40F468-AA16-F215-1571-B3B2FE2E92CA}"/>
                </a:ext>
              </a:extLst>
            </p:cNvPr>
            <p:cNvSpPr txBox="1"/>
            <p:nvPr/>
          </p:nvSpPr>
          <p:spPr>
            <a:xfrm>
              <a:off x="2970336" y="1378370"/>
              <a:ext cx="3674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b="1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⇩</a:t>
              </a:r>
              <a:endParaRPr lang="en-DE" sz="2400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95AE24A-2D81-66F5-EE98-D8A74B6C170A}"/>
              </a:ext>
            </a:extLst>
          </p:cNvPr>
          <p:cNvGrpSpPr/>
          <p:nvPr/>
        </p:nvGrpSpPr>
        <p:grpSpPr>
          <a:xfrm>
            <a:off x="8622917" y="3906343"/>
            <a:ext cx="1969888" cy="2295076"/>
            <a:chOff x="8622917" y="3906343"/>
            <a:chExt cx="1969888" cy="2295076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2B2CB406-95F8-7682-3723-D44F2A405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94311" y="4490098"/>
              <a:ext cx="1481289" cy="1711321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58A644C-DB79-2391-D629-1B549B9888FF}"/>
                </a:ext>
              </a:extLst>
            </p:cNvPr>
            <p:cNvSpPr txBox="1"/>
            <p:nvPr/>
          </p:nvSpPr>
          <p:spPr>
            <a:xfrm>
              <a:off x="8900685" y="3906343"/>
              <a:ext cx="16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Comparable</a:t>
              </a:r>
            </a:p>
            <a:p>
              <a:r>
                <a:rPr lang="en-GB" sz="16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to a Rolodex</a:t>
              </a:r>
              <a:endParaRPr lang="en-DE" sz="16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8E5E448-A669-0263-9354-7D122E0DD1B2}"/>
                </a:ext>
              </a:extLst>
            </p:cNvPr>
            <p:cNvSpPr txBox="1"/>
            <p:nvPr/>
          </p:nvSpPr>
          <p:spPr>
            <a:xfrm>
              <a:off x="8622917" y="3984189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4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⮚</a:t>
              </a:r>
              <a:endParaRPr lang="en-D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4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39" grpId="0"/>
      <p:bldP spid="40" grpId="0"/>
      <p:bldP spid="41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20066-EC2F-53DD-87BE-93B6BAAF0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E3BBBB5-DDDE-E845-A03F-4C9F830D320D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B8A774C3-62D9-E075-3227-0A2A1887A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DE0D490D-A487-B327-00EF-E4B3AE21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9B17505F-6E0B-8D1C-F5E2-4A62C066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8DAB1-B92A-4BA1-19A6-D10BA00FB3D7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4308FE-832A-7F96-1BDF-00FB165F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Apps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 </a:t>
            </a:r>
            <a:r>
              <a:rPr lang="en-DE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⮚</a:t>
            </a:r>
            <a:r>
              <a:rPr lang="en-GB" sz="24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400" dirty="0">
                <a:latin typeface="Cascadia Code" panose="020B0609020000020004" pitchFamily="49" charset="0"/>
                <a:ea typeface="CaskaydiaCove NF" panose="02000009000000000000" pitchFamily="50" charset="0"/>
                <a:cs typeface="Cascadia Code" panose="020B0609020000020004" pitchFamily="49" charset="0"/>
              </a:rPr>
              <a:t>Built in</a:t>
            </a:r>
            <a:endParaRPr lang="LID4096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EF29A-E07E-2F71-F750-3AA969A30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LID4096" sz="2400" dirty="0">
              <a:latin typeface="Cascadia Code" panose="020B0609020000020004" pitchFamily="49" charset="0"/>
              <a:ea typeface="CaskaydiaCove NF" panose="02000009000000000000" pitchFamily="50" charset="0"/>
              <a:cs typeface="Cascadia Code" panose="020B0609020000020004" pitchFamily="49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69D3EA-73DE-039C-5C11-490A52B69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28" y="1671942"/>
            <a:ext cx="2367875" cy="7677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A5B10B-6D79-18A7-7799-0D0210AB4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70" y="4384917"/>
            <a:ext cx="2367875" cy="7677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FB62CE1-6A6E-7597-6D3B-CE7482594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84" y="2595080"/>
            <a:ext cx="2367875" cy="767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A1DF2F1-7FE2-72F9-3BA8-F83340BBBE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479" y="5278841"/>
            <a:ext cx="2380823" cy="7719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7CCC4D0-4F8E-E391-01AB-9D7345BE4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305" y="3487899"/>
            <a:ext cx="2380823" cy="77193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E04C91F-56CD-E1BD-B5C3-D90376600C31}"/>
              </a:ext>
            </a:extLst>
          </p:cNvPr>
          <p:cNvSpPr txBox="1"/>
          <p:nvPr/>
        </p:nvSpPr>
        <p:spPr>
          <a:xfrm>
            <a:off x="3482143" y="3692559"/>
            <a:ext cx="522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Disable-</a:t>
            </a:r>
            <a:r>
              <a:rPr lang="en-GB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–App Temperature </a:t>
            </a:r>
            <a:r>
              <a:rPr lang="en-DE" sz="2000" b="1" i="0" dirty="0">
                <a:solidFill>
                  <a:srgbClr val="20212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⇨</a:t>
            </a:r>
            <a:endParaRPr lang="en-DE" sz="20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094A5D1-B044-FABD-CF14-C96227C91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434" y="1690688"/>
            <a:ext cx="2367875" cy="7677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0E0C0A3-C608-181C-62C2-E149DA0D8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276" y="4403663"/>
            <a:ext cx="2367875" cy="767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2BBC404-E1EE-DA56-339D-D664B759A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690" y="2613826"/>
            <a:ext cx="2367875" cy="76774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E05C019-13FF-5351-3B88-58635E4D8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1011" y="3506645"/>
            <a:ext cx="2380823" cy="771939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768B7D00-B7AE-DB00-C44A-22A198C2B738}"/>
              </a:ext>
            </a:extLst>
          </p:cNvPr>
          <p:cNvSpPr txBox="1"/>
          <p:nvPr/>
        </p:nvSpPr>
        <p:spPr>
          <a:xfrm>
            <a:off x="4235554" y="5464755"/>
            <a:ext cx="4474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Enable-</a:t>
            </a:r>
            <a:r>
              <a:rPr lang="en-GB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Awtrix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–App Battery </a:t>
            </a:r>
            <a:r>
              <a:rPr lang="en-DE" sz="2000" b="1" dirty="0">
                <a:solidFill>
                  <a:srgbClr val="20212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⇨</a:t>
            </a:r>
            <a:endParaRPr lang="en-DE" sz="20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9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F8F8F8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ecc4b9d-b959-4616-ba19-ad7fb8d41075}" enabled="0" method="" siteId="{becc4b9d-b959-4616-ba19-ad7fb8d4107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933</Words>
  <Application>Microsoft Office PowerPoint</Application>
  <PresentationFormat>Breitbild</PresentationFormat>
  <Paragraphs>183</Paragraphs>
  <Slides>22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0" baseType="lpstr">
      <vt:lpstr>Aptos</vt:lpstr>
      <vt:lpstr>Aptos Display</vt:lpstr>
      <vt:lpstr>Arial</vt:lpstr>
      <vt:lpstr>Cascadia Code</vt:lpstr>
      <vt:lpstr>CaskaydiaCove NF</vt:lpstr>
      <vt:lpstr>Source Sans Pro</vt:lpstr>
      <vt:lpstr>Wingdings</vt:lpstr>
      <vt:lpstr>Office Theme</vt:lpstr>
      <vt:lpstr>PSAwtrix3 Powershell goes Matrix</vt:lpstr>
      <vt:lpstr>Thanks to our sponsors:</vt:lpstr>
      <vt:lpstr>Agenda</vt:lpstr>
      <vt:lpstr>Whoami</vt:lpstr>
      <vt:lpstr>Credits</vt:lpstr>
      <vt:lpstr>Topic ⮚ Ulanzi TC001 Smart Pixel Clock</vt:lpstr>
      <vt:lpstr>Topic ⮚ PSAwtrix3</vt:lpstr>
      <vt:lpstr>Apps ⮚ Built in</vt:lpstr>
      <vt:lpstr>Apps ⮚ Built in</vt:lpstr>
      <vt:lpstr>Apps ⮚ Custom</vt:lpstr>
      <vt:lpstr>Apps ⮚ Custom</vt:lpstr>
      <vt:lpstr>Apps ⮚ Custom</vt:lpstr>
      <vt:lpstr>Notifications ⮚ Samples</vt:lpstr>
      <vt:lpstr>Notifications ⮚ Parameters</vt:lpstr>
      <vt:lpstr>Notifications ⮚ Converters</vt:lpstr>
      <vt:lpstr>Filesystem</vt:lpstr>
      <vt:lpstr>Miscellaneous</vt:lpstr>
      <vt:lpstr>Builtin WebServer</vt:lpstr>
      <vt:lpstr>Device Discovery</vt:lpstr>
      <vt:lpstr>DEMO</vt:lpstr>
      <vt:lpstr>Rate this session</vt:lpstr>
      <vt:lpstr>PowerPoint-Präsentation</vt:lpstr>
    </vt:vector>
  </TitlesOfParts>
  <Company>CANCOM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Ritter</dc:creator>
  <cp:lastModifiedBy>Frank Lindenblatt</cp:lastModifiedBy>
  <cp:revision>282</cp:revision>
  <dcterms:created xsi:type="dcterms:W3CDTF">2024-08-21T08:37:04Z</dcterms:created>
  <dcterms:modified xsi:type="dcterms:W3CDTF">2024-12-02T19:44:04Z</dcterms:modified>
</cp:coreProperties>
</file>